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72" r:id="rId3"/>
  </p:sldMasterIdLst>
  <p:notesMasterIdLst>
    <p:notesMasterId r:id="rId41"/>
  </p:notesMasterIdLst>
  <p:handoutMasterIdLst>
    <p:handoutMasterId r:id="rId42"/>
  </p:handoutMasterIdLst>
  <p:sldIdLst>
    <p:sldId id="257" r:id="rId4"/>
    <p:sldId id="439" r:id="rId5"/>
    <p:sldId id="487" r:id="rId6"/>
    <p:sldId id="457" r:id="rId7"/>
    <p:sldId id="453" r:id="rId8"/>
    <p:sldId id="441" r:id="rId9"/>
    <p:sldId id="455" r:id="rId10"/>
    <p:sldId id="460" r:id="rId11"/>
    <p:sldId id="488" r:id="rId12"/>
    <p:sldId id="456" r:id="rId13"/>
    <p:sldId id="357" r:id="rId14"/>
    <p:sldId id="458" r:id="rId15"/>
    <p:sldId id="461" r:id="rId16"/>
    <p:sldId id="489" r:id="rId17"/>
    <p:sldId id="463" r:id="rId18"/>
    <p:sldId id="490" r:id="rId19"/>
    <p:sldId id="468" r:id="rId20"/>
    <p:sldId id="467" r:id="rId21"/>
    <p:sldId id="464" r:id="rId22"/>
    <p:sldId id="469" r:id="rId23"/>
    <p:sldId id="470" r:id="rId24"/>
    <p:sldId id="471" r:id="rId25"/>
    <p:sldId id="472" r:id="rId26"/>
    <p:sldId id="473" r:id="rId27"/>
    <p:sldId id="474" r:id="rId28"/>
    <p:sldId id="475" r:id="rId29"/>
    <p:sldId id="476" r:id="rId30"/>
    <p:sldId id="480" r:id="rId31"/>
    <p:sldId id="376" r:id="rId32"/>
    <p:sldId id="343" r:id="rId33"/>
    <p:sldId id="368" r:id="rId34"/>
    <p:sldId id="482" r:id="rId35"/>
    <p:sldId id="373" r:id="rId36"/>
    <p:sldId id="491" r:id="rId37"/>
    <p:sldId id="485" r:id="rId38"/>
    <p:sldId id="492" r:id="rId39"/>
    <p:sldId id="486" r:id="rId40"/>
  </p:sldIdLst>
  <p:sldSz cx="12192000" cy="68580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205"/>
    <a:srgbClr val="006A53"/>
    <a:srgbClr val="DC1E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47"/>
    <p:restoredTop sz="86613"/>
  </p:normalViewPr>
  <p:slideViewPr>
    <p:cSldViewPr showGuides="1">
      <p:cViewPr varScale="1">
        <p:scale>
          <a:sx n="67" d="100"/>
          <a:sy n="67" d="100"/>
        </p:scale>
        <p:origin x="192" y="168"/>
      </p:cViewPr>
      <p:guideLst>
        <p:guide orient="horz" pos="4320"/>
        <p:guide pos="76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8C75F-85CB-1543-84C1-E667DCF46A0A}" type="datetimeFigureOut">
              <a:rPr lang="en-US" smtClean="0"/>
              <a:pPr/>
              <a:t>11/19/19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EDAD2-66B8-A744-8369-3B5E6A92A3D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onn@ronnlehmann.com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765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Helvetica" pitchFamily="2" charset="0"/>
                <a:ea typeface="Helvetica" charset="0"/>
                <a:cs typeface="Helvetica" charset="0"/>
                <a:sym typeface="Helvetica" charset="0"/>
              </a:rPr>
              <a:t>Presented December 3, 2019 at the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Helvetica" pitchFamily="2" charset="0"/>
                <a:ea typeface="ＭＳ Ｐゴシック" charset="-128"/>
                <a:cs typeface="ＭＳ Ｐゴシック" charset="-128"/>
              </a:rPr>
              <a:t>NRASP Annual Safety &amp; Health Conference</a:t>
            </a:r>
            <a:endParaRPr lang="en-US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eaLnBrk="1" hangingPunct="1"/>
            <a:endParaRPr lang="en-US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eaLnBrk="1" hangingPunct="1"/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Ronn Lehmann</a:t>
            </a:r>
          </a:p>
          <a:p>
            <a:pPr eaLnBrk="1" hangingPunct="1"/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612-353-7800</a:t>
            </a:r>
          </a:p>
          <a:p>
            <a:pPr eaLnBrk="1" hangingPunct="1"/>
            <a:r>
              <a:rPr lang="en-US" u="sng" dirty="0">
                <a:latin typeface="Helvetica" charset="0"/>
                <a:ea typeface="Helvetica" charset="0"/>
                <a:cs typeface="Helvetica" charset="0"/>
                <a:sym typeface="Helvetica" charset="0"/>
                <a:hlinkClick r:id="rId3"/>
              </a:rPr>
              <a:t>ronn@ronnlehmann.com</a:t>
            </a:r>
            <a:endParaRPr lang="en-US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eaLnBrk="1" hangingPunct="1"/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Website: </a:t>
            </a:r>
            <a:r>
              <a:rPr lang="en-US" u="sng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www.ronnlehmann.com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Gill Sans" charset="0"/>
                <a:ea typeface="ＭＳ Ｐゴシック" charset="-128"/>
                <a:cs typeface="ＭＳ Ｐゴシック" charset="-128"/>
              </a:rPr>
              <a:t>Culture is: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ill Sans" charset="0"/>
                <a:ea typeface="ＭＳ Ｐゴシック" charset="-128"/>
                <a:cs typeface="ＭＳ Ｐゴシック" charset="-128"/>
              </a:rPr>
              <a:t>Created by individuals, not organizations.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ill Sans" charset="0"/>
                <a:ea typeface="ＭＳ Ｐゴシック" charset="-128"/>
                <a:cs typeface="ＭＳ Ｐゴシック" charset="-128"/>
              </a:rPr>
              <a:t>Learned through what is rewarded and what is punished.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ill Sans" charset="0"/>
                <a:ea typeface="ＭＳ Ｐゴシック" charset="-128"/>
                <a:cs typeface="ＭＳ Ｐゴシック" charset="-128"/>
              </a:rPr>
              <a:t>More about the so-called “soft stuff” of humans interacting with each other, vs. the “hard stuff” of interaction with “things” (systems, equipment, numbers, etc.).</a:t>
            </a:r>
            <a:r>
              <a:rPr lang="en-US" dirty="0">
                <a:effectLst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Gill San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2479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734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An organization’s Culture is comprised of its Values and those of the individuals working there: What’s Important and How People “Show Up”. </a:t>
            </a:r>
            <a:endParaRPr lang="en-US" sz="1200" kern="1200" baseline="0" dirty="0">
              <a:solidFill>
                <a:schemeClr val="tx1"/>
              </a:solidFill>
              <a:latin typeface="Helvetica"/>
              <a:ea typeface="ＭＳ Ｐゴシック" charset="-128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21451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Examples of other Values operating in organizations I have audited.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Gill San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34229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  <a:sym typeface="Arial" charset="0"/>
              </a:rPr>
              <a:t>On the left</a:t>
            </a:r>
            <a:r>
              <a:rPr lang="en-US" baseline="0" dirty="0">
                <a:latin typeface="Arial" charset="0"/>
                <a:ea typeface="Arial" charset="0"/>
                <a:cs typeface="Arial" charset="0"/>
                <a:sym typeface="Arial" charset="0"/>
              </a:rPr>
              <a:t> are the </a:t>
            </a:r>
            <a:r>
              <a:rPr lang="en-US" i="1" dirty="0">
                <a:latin typeface="Arial" charset="0"/>
                <a:ea typeface="Arial" charset="0"/>
                <a:cs typeface="Arial" charset="0"/>
                <a:sym typeface="Arial" charset="0"/>
              </a:rPr>
              <a:t>espoused </a:t>
            </a:r>
            <a:r>
              <a:rPr lang="en-US" dirty="0">
                <a:latin typeface="Arial" charset="0"/>
                <a:ea typeface="Arial" charset="0"/>
                <a:cs typeface="Arial" charset="0"/>
                <a:sym typeface="Arial" charset="0"/>
              </a:rPr>
              <a:t>Values of Wells Fargo. On the right are the</a:t>
            </a:r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n-US" i="1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apparent</a:t>
            </a:r>
            <a:r>
              <a:rPr lang="en-US" i="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Values of Wells Fargo, as identified by </a:t>
            </a:r>
            <a:r>
              <a:rPr lang="en-US" sz="1200" kern="1200" dirty="0">
                <a:solidFill>
                  <a:schemeClr val="tx1"/>
                </a:solidFill>
                <a:latin typeface="Helvetica"/>
                <a:ea typeface="ＭＳ Ｐゴシック" charset="-128"/>
                <a:cs typeface="Helvetica"/>
              </a:rPr>
              <a:t>investigations into their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ＭＳ Ｐゴシック" charset="-128"/>
                <a:cs typeface="Helvetica"/>
              </a:rPr>
              <a:t> financial misdeeds.</a:t>
            </a:r>
          </a:p>
        </p:txBody>
      </p:sp>
    </p:spTree>
    <p:extLst>
      <p:ext uri="{BB962C8B-B14F-4D97-AF65-F5344CB8AC3E}">
        <p14:creationId xmlns:p14="http://schemas.microsoft.com/office/powerpoint/2010/main" val="1065857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Wells Fargo’s apparent Values</a:t>
            </a:r>
            <a:r>
              <a:rPr lang="en-US" baseline="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were not balanced by genuine attention to their espoused Values.</a:t>
            </a:r>
          </a:p>
        </p:txBody>
      </p:sp>
    </p:spTree>
    <p:extLst>
      <p:ext uri="{BB962C8B-B14F-4D97-AF65-F5344CB8AC3E}">
        <p14:creationId xmlns:p14="http://schemas.microsoft.com/office/powerpoint/2010/main" val="801075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If </a:t>
            </a:r>
            <a:r>
              <a:rPr lang="en-US" baseline="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an organization values both Safety and Productivity, what happens when they collide?</a:t>
            </a:r>
          </a:p>
          <a:p>
            <a:pPr eaLnBrk="1" hangingPunct="1"/>
            <a:r>
              <a:rPr lang="en-US" baseline="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If Productivity wins, it can lead to cutting corners on Safety and taking risks.</a:t>
            </a:r>
          </a:p>
          <a:p>
            <a:pPr eaLnBrk="1" hangingPunct="1"/>
            <a:r>
              <a:rPr lang="en-US" baseline="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If Safety wins, it can lead to schedule delays and budget problems.</a:t>
            </a:r>
            <a:endParaRPr lang="en-US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3945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While trying to restore power after an ice storm, a lineman was faced with a collision of Values: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The Value of Safety said to follow the rules and stop working when it got dark.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The Value of Productivity said to keep working and restore power for more customers.</a:t>
            </a:r>
          </a:p>
        </p:txBody>
      </p:sp>
    </p:spTree>
    <p:extLst>
      <p:ext uri="{BB962C8B-B14F-4D97-AF65-F5344CB8AC3E}">
        <p14:creationId xmlns:p14="http://schemas.microsoft.com/office/powerpoint/2010/main" val="3517258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When you add in an organization’s other</a:t>
            </a:r>
            <a:r>
              <a:rPr lang="en-US" baseline="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Values, the collisions are multiplied.</a:t>
            </a:r>
            <a:endParaRPr lang="en-US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36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And that’s how Safety can be pushed down on</a:t>
            </a:r>
            <a:r>
              <a:rPr lang="en-US" baseline="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the priorities list.</a:t>
            </a:r>
            <a:endParaRPr lang="en-US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6442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In a True Culture of Safety, Safety </a:t>
            </a:r>
            <a:r>
              <a:rPr lang="en-US" i="0" baseline="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is a </a:t>
            </a:r>
            <a:r>
              <a:rPr lang="en-US" b="1" i="1" baseline="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Core Value</a:t>
            </a:r>
            <a:r>
              <a:rPr lang="en-US" b="0" i="0" baseline="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of the organization.</a:t>
            </a:r>
            <a:endParaRPr lang="en-US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085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1200" kern="1200" dirty="0">
                <a:solidFill>
                  <a:schemeClr val="tx1"/>
                </a:solidFill>
                <a:effectLst/>
                <a:latin typeface="Helvetica" pitchFamily="2" charset="0"/>
                <a:ea typeface="ＭＳ Ｐゴシック" charset="-128"/>
                <a:cs typeface="ＭＳ Ｐゴシック" charset="-128"/>
              </a:rPr>
              <a:t>I focus on the Human Factors in work that create success…and sometimes failure.</a:t>
            </a:r>
          </a:p>
          <a:p>
            <a:pPr eaLnBrk="1" hangingPunct="1"/>
            <a:r>
              <a:rPr lang="en-US" sz="1200" kern="1200" dirty="0">
                <a:solidFill>
                  <a:schemeClr val="tx1"/>
                </a:solidFill>
                <a:effectLst/>
                <a:latin typeface="Helvetica" pitchFamily="2" charset="0"/>
                <a:ea typeface="ＭＳ Ｐゴシック" charset="-128"/>
                <a:cs typeface="ＭＳ Ｐゴシック" charset="-128"/>
              </a:rPr>
              <a:t>I help organizations make sure their Culture supports their Core Values, the things that are important to them…like Safety, Quality, Productivity…and even making money.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endParaRPr lang="en-US" altLang="en-US" dirty="0">
              <a:latin typeface="Helvetica" pitchFamily="2" charset="0"/>
              <a:sym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209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Helvetica"/>
                <a:ea typeface="Helvetica" charset="0"/>
                <a:cs typeface="Helvetica"/>
                <a:sym typeface="Helvetica" charset="0"/>
              </a:rPr>
              <a:t>When </a:t>
            </a:r>
            <a:r>
              <a:rPr lang="en-US" baseline="0" dirty="0">
                <a:latin typeface="Helvetica"/>
                <a:ea typeface="Helvetica" charset="0"/>
                <a:cs typeface="Helvetica"/>
                <a:sym typeface="Helvetica" charset="0"/>
              </a:rPr>
              <a:t>Safety is a Core Value, it </a:t>
            </a:r>
            <a:r>
              <a:rPr lang="en-US" dirty="0">
                <a:latin typeface="Helvetica"/>
                <a:ea typeface="Helvetica" charset="0"/>
                <a:cs typeface="Helvetica"/>
                <a:sym typeface="Helvetica" charset="0"/>
              </a:rPr>
              <a:t>is continuously communicated:</a:t>
            </a:r>
          </a:p>
          <a:p>
            <a:pPr lvl="0" eaLnBrk="1" hangingPunct="1">
              <a:buFont typeface="Arial"/>
              <a:buChar char="•"/>
            </a:pPr>
            <a:r>
              <a:rPr lang="en-US" baseline="0" dirty="0">
                <a:latin typeface="Helvetica"/>
                <a:ea typeface="Helvetica" charset="0"/>
                <a:cs typeface="Helvetica"/>
                <a:sym typeface="Helvetica" charset="0"/>
              </a:rPr>
              <a:t>  Part of </a:t>
            </a:r>
            <a:r>
              <a:rPr lang="en-US" sz="1200" kern="1200" dirty="0">
                <a:solidFill>
                  <a:schemeClr val="tx1"/>
                </a:solidFill>
                <a:latin typeface="Helvetica"/>
                <a:ea typeface="ＭＳ Ｐゴシック" charset="-128"/>
                <a:cs typeface="Helvetica"/>
              </a:rPr>
              <a:t>every conversation, meeting, phone call, e-mail</a:t>
            </a:r>
          </a:p>
          <a:p>
            <a:pPr lvl="0" eaLnBrk="1" hangingPunct="1">
              <a:buFont typeface="Arial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Helvetica"/>
                <a:ea typeface="ＭＳ Ｐゴシック" charset="-128"/>
                <a:cs typeface="Helvetica"/>
                <a:sym typeface="Helvetica" charset="0"/>
              </a:rPr>
              <a:t>  Safety questions are asked; not “gotcha” but to hear what others have to say.</a:t>
            </a:r>
          </a:p>
          <a:p>
            <a:pPr lvl="0" eaLnBrk="1" hangingPunct="1">
              <a:buFont typeface="Arial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Helvetica"/>
                <a:ea typeface="ＭＳ Ｐゴシック" charset="-128"/>
                <a:cs typeface="Helvetica"/>
                <a:sym typeface="Helvetica" charset="0"/>
              </a:rPr>
              <a:t>  All communication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ＭＳ Ｐゴシック" charset="-128"/>
                <a:cs typeface="Helvetica"/>
                <a:sym typeface="Helvetica" charset="0"/>
              </a:rPr>
              <a:t> avenues are used, including stories, artifacts and symbols.</a:t>
            </a:r>
            <a:endParaRPr lang="en-US" dirty="0">
              <a:latin typeface="Helvetica"/>
              <a:ea typeface="Helvetica" charset="0"/>
              <a:cs typeface="Helvetica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3876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An effective</a:t>
            </a:r>
            <a:r>
              <a:rPr lang="en-US" baseline="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(and often overlooked) communication tool is the Rumor Mill: use it to spread </a:t>
            </a:r>
            <a:r>
              <a:rPr lang="en-US" i="1" baseline="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good</a:t>
            </a:r>
            <a:r>
              <a:rPr lang="en-US" i="0" baseline="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rumors about Safety.</a:t>
            </a:r>
            <a:endParaRPr lang="en-US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501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Helvetica"/>
                <a:ea typeface="Helvetica" charset="0"/>
                <a:cs typeface="Helvetica"/>
                <a:sym typeface="Helvetica" charset="0"/>
              </a:rPr>
              <a:t>When </a:t>
            </a:r>
            <a:r>
              <a:rPr lang="en-US" baseline="0" dirty="0">
                <a:latin typeface="Helvetica"/>
                <a:ea typeface="Helvetica" charset="0"/>
                <a:cs typeface="Helvetica"/>
                <a:sym typeface="Helvetica" charset="0"/>
              </a:rPr>
              <a:t>Safety is a Core Value, </a:t>
            </a:r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Leaders </a:t>
            </a:r>
            <a:r>
              <a:rPr lang="en-US" b="1" i="1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live</a:t>
            </a:r>
            <a:r>
              <a:rPr lang="en-US" b="0" i="0" baseline="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Safety: t</a:t>
            </a:r>
            <a:r>
              <a:rPr lang="en-US" baseline="0" dirty="0">
                <a:latin typeface="Helvetica"/>
                <a:ea typeface="Helvetica" charset="0"/>
                <a:cs typeface="Helvetica"/>
                <a:sym typeface="Helvetica" charset="0"/>
              </a:rPr>
              <a:t>hey make Safety a priority by </a:t>
            </a:r>
            <a:r>
              <a:rPr lang="en-US" i="1" baseline="0" dirty="0">
                <a:latin typeface="Helvetica"/>
                <a:ea typeface="Helvetica" charset="0"/>
                <a:cs typeface="Helvetica"/>
                <a:sym typeface="Helvetica" charset="0"/>
              </a:rPr>
              <a:t>showing</a:t>
            </a:r>
            <a:r>
              <a:rPr lang="en-US" i="0" baseline="0" dirty="0">
                <a:latin typeface="Helvetica"/>
                <a:ea typeface="Helvetica" charset="0"/>
                <a:cs typeface="Helvetica"/>
                <a:sym typeface="Helvetica" charset="0"/>
              </a:rPr>
              <a:t> it’s important, and they</a:t>
            </a:r>
            <a:r>
              <a:rPr lang="en-US" sz="1200" i="0" kern="1200" baseline="0" dirty="0">
                <a:solidFill>
                  <a:schemeClr val="tx1"/>
                </a:solidFill>
                <a:latin typeface="Helvetica"/>
                <a:ea typeface="ＭＳ Ｐゴシック" charset="-128"/>
                <a:cs typeface="Helvetica"/>
                <a:sym typeface="Helvetica" charset="0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Helvetica"/>
                <a:ea typeface="ＭＳ Ｐゴシック" charset="-128"/>
                <a:cs typeface="Helvetica"/>
                <a:sym typeface="Helvetica" charset="0"/>
              </a:rPr>
              <a:t>behave safely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ＭＳ Ｐゴシック" charset="-128"/>
                <a:cs typeface="Helvetica"/>
                <a:sym typeface="Helvetica" charset="0"/>
              </a:rPr>
              <a:t> themselves.</a:t>
            </a:r>
            <a:endParaRPr lang="en-US" dirty="0">
              <a:latin typeface="Helvetica"/>
              <a:ea typeface="Helvetica" charset="0"/>
              <a:cs typeface="Helvetica"/>
              <a:sym typeface="Helvetica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820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Helvetica"/>
                <a:ea typeface="Helvetica" charset="0"/>
                <a:cs typeface="Helvetica"/>
                <a:sym typeface="Helvetica" charset="0"/>
              </a:rPr>
              <a:t>When </a:t>
            </a:r>
            <a:r>
              <a:rPr lang="en-US" baseline="0" dirty="0">
                <a:latin typeface="Helvetica"/>
                <a:ea typeface="Helvetica" charset="0"/>
                <a:cs typeface="Helvetica"/>
                <a:sym typeface="Helvetica" charset="0"/>
              </a:rPr>
              <a:t>Safety is a Core Value, </a:t>
            </a:r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it is reinforced by recognizing and rewarding safe mindsets and behaviors.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And u</a:t>
            </a:r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nsafe mindsets</a:t>
            </a:r>
            <a:r>
              <a:rPr lang="en-US" baseline="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and behaviors are addressed and people are held accountable.</a:t>
            </a:r>
            <a:endParaRPr lang="en-US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4209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Helvetica"/>
                <a:ea typeface="Helvetica" charset="0"/>
                <a:cs typeface="Helvetica"/>
                <a:sym typeface="Helvetica" charset="0"/>
              </a:rPr>
              <a:t>When </a:t>
            </a:r>
            <a:r>
              <a:rPr lang="en-US" baseline="0" dirty="0">
                <a:latin typeface="Helvetica"/>
                <a:ea typeface="Helvetica" charset="0"/>
                <a:cs typeface="Helvetica"/>
                <a:sym typeface="Helvetica" charset="0"/>
              </a:rPr>
              <a:t>Safety is a Core Value, </a:t>
            </a:r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it is</a:t>
            </a:r>
            <a:r>
              <a:rPr lang="en-US" baseline="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an integral part of </a:t>
            </a:r>
            <a:r>
              <a:rPr lang="en-US" i="1" baseline="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all</a:t>
            </a:r>
            <a:r>
              <a:rPr lang="en-US" i="0" baseline="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operations.</a:t>
            </a:r>
          </a:p>
          <a:p>
            <a:pPr eaLnBrk="1" hangingPunct="1"/>
            <a:r>
              <a:rPr lang="en-US" i="0" baseline="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Safety is used as a compass to guide decision making.</a:t>
            </a:r>
          </a:p>
          <a:p>
            <a:pPr eaLnBrk="1" hangingPunct="1"/>
            <a:r>
              <a:rPr lang="en-US" i="0" baseline="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Safety goals are created and measured, and action is taken to achieve them.</a:t>
            </a:r>
            <a:endParaRPr lang="en-US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4988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  <a:sym typeface="Arial" charset="0"/>
              </a:rPr>
              <a:t>Not having accidents</a:t>
            </a:r>
            <a:r>
              <a:rPr lang="en-US" baseline="0" dirty="0">
                <a:latin typeface="Arial" charset="0"/>
                <a:ea typeface="Arial" charset="0"/>
                <a:cs typeface="Arial" charset="0"/>
                <a:sym typeface="Arial" charset="0"/>
              </a:rPr>
              <a:t> is not proof that Safety is a Core Value...it might just be luck.</a:t>
            </a:r>
            <a:endParaRPr lang="en-US" dirty="0"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6885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Arial" charset="0"/>
                <a:cs typeface="Arial" charset="0"/>
                <a:sym typeface="Arial" charset="0"/>
              </a:rPr>
              <a:t>Even if you have a good Safety Culture, it requires constant care and feeding.</a:t>
            </a:r>
            <a:r>
              <a:rPr lang="en-US" baseline="0" dirty="0">
                <a:latin typeface="Arial" charset="0"/>
                <a:ea typeface="Arial" charset="0"/>
                <a:cs typeface="Arial" charset="0"/>
                <a:sym typeface="Arial" charset="0"/>
              </a:rPr>
              <a:t> Left unattended, Cultures never get better; they only get worse.</a:t>
            </a:r>
          </a:p>
          <a:p>
            <a:pPr eaLnBrk="1" hangingPunct="1"/>
            <a:r>
              <a:rPr lang="en-US" baseline="0" dirty="0">
                <a:latin typeface="Arial" charset="0"/>
                <a:ea typeface="Arial" charset="0"/>
                <a:cs typeface="Arial" charset="0"/>
                <a:sym typeface="Arial" charset="0"/>
              </a:rPr>
              <a:t>Your Safety Culture is </a:t>
            </a:r>
            <a:r>
              <a:rPr lang="en-US" i="1" baseline="0" dirty="0">
                <a:latin typeface="Arial" charset="0"/>
                <a:ea typeface="Arial" charset="0"/>
                <a:cs typeface="Arial" charset="0"/>
                <a:sym typeface="Arial" charset="0"/>
              </a:rPr>
              <a:t>always</a:t>
            </a:r>
            <a:r>
              <a:rPr lang="en-US" i="0" baseline="0" dirty="0">
                <a:latin typeface="Arial" charset="0"/>
                <a:ea typeface="Arial" charset="0"/>
                <a:cs typeface="Arial" charset="0"/>
                <a:sym typeface="Arial" charset="0"/>
              </a:rPr>
              <a:t> at risk. Times of growth and success can cause a dilution of the Culture, the creation of “thermal layers” of management and disconnects with new hires. Down times can challenge employees’ beliefs in your Values and trust in leadership.</a:t>
            </a:r>
            <a:endParaRPr lang="en-US" dirty="0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8495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  <a:sym typeface="Arial" charset="0"/>
              </a:rPr>
              <a:t>Complacency is a risk to a Safety Culture—even if </a:t>
            </a:r>
            <a:r>
              <a:rPr lang="en-US" baseline="0" dirty="0">
                <a:latin typeface="Arial" charset="0"/>
                <a:ea typeface="Arial" charset="0"/>
                <a:cs typeface="Arial" charset="0"/>
                <a:sym typeface="Arial" charset="0"/>
              </a:rPr>
              <a:t>Safety is a Core Value.</a:t>
            </a:r>
            <a:endParaRPr lang="en-US" dirty="0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698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  <a:sym typeface="Arial" charset="0"/>
              </a:rPr>
              <a:t>Habits are also a hazard to a Safety Culture.</a:t>
            </a:r>
            <a:r>
              <a:rPr lang="en-US" baseline="0" dirty="0">
                <a:latin typeface="Arial" charset="0"/>
                <a:ea typeface="Arial" charset="0"/>
                <a:cs typeface="Arial" charset="0"/>
                <a:sym typeface="Arial" charset="0"/>
              </a:rPr>
              <a:t> Some habits are good, some are not so good. We need to know which ones are which by being mindful and making conscious choices.</a:t>
            </a:r>
            <a:endParaRPr lang="en-US" dirty="0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4693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1264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612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To be successful at anything, you need the right Mindset, Skill Set and Tool Set.</a:t>
            </a:r>
          </a:p>
          <a:p>
            <a:pPr eaLnBrk="1" hangingPunct="1"/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Of these, Mindset is the biggest determinant of success or failure.</a:t>
            </a:r>
          </a:p>
        </p:txBody>
      </p:sp>
    </p:spTree>
    <p:extLst>
      <p:ext uri="{BB962C8B-B14F-4D97-AF65-F5344CB8AC3E}">
        <p14:creationId xmlns:p14="http://schemas.microsoft.com/office/powerpoint/2010/main" val="17986122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1673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Arial" charset="0"/>
                <a:cs typeface="Arial" charset="0"/>
                <a:sym typeface="Arial" charset="0"/>
              </a:rPr>
              <a:t>Check out your Mindset and Values:</a:t>
            </a:r>
          </a:p>
          <a:p>
            <a:pPr eaLnBrk="1" hangingPunct="1">
              <a:buFont typeface="Arial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  <a:sym typeface="Arial" charset="0"/>
              </a:rPr>
              <a:t>  Is Safety a Core Value for you?</a:t>
            </a:r>
          </a:p>
          <a:p>
            <a:pPr eaLnBrk="1" hangingPunct="1">
              <a:buFont typeface="Arial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  <a:sym typeface="Arial" charset="0"/>
              </a:rPr>
              <a:t>  Does Safety</a:t>
            </a:r>
            <a:r>
              <a:rPr lang="en-US" baseline="0" dirty="0">
                <a:latin typeface="Arial" charset="0"/>
                <a:ea typeface="Arial" charset="0"/>
                <a:cs typeface="Arial" charset="0"/>
                <a:sym typeface="Arial" charset="0"/>
              </a:rPr>
              <a:t> have trump over other Values?</a:t>
            </a:r>
          </a:p>
          <a:p>
            <a:pPr eaLnBrk="1" hangingPunct="1">
              <a:buFont typeface="Arial"/>
              <a:buChar char="•"/>
            </a:pPr>
            <a:r>
              <a:rPr lang="en-US" baseline="0" dirty="0">
                <a:latin typeface="Arial" charset="0"/>
                <a:ea typeface="Arial" charset="0"/>
                <a:cs typeface="Arial" charset="0"/>
                <a:sym typeface="Arial" charset="0"/>
              </a:rPr>
              <a:t>  Do you use Safety to guide your decisions?</a:t>
            </a:r>
          </a:p>
          <a:p>
            <a:pPr eaLnBrk="1" hangingPunct="1">
              <a:buFont typeface="Arial"/>
              <a:buChar char="•"/>
            </a:pPr>
            <a:r>
              <a:rPr lang="en-US" baseline="0" dirty="0">
                <a:latin typeface="Arial" charset="0"/>
                <a:ea typeface="Arial" charset="0"/>
                <a:cs typeface="Arial" charset="0"/>
                <a:sym typeface="Arial" charset="0"/>
              </a:rPr>
              <a:t>  What do you demand? What do you tolerate?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1673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Arial" charset="0"/>
                <a:cs typeface="Arial" charset="0"/>
                <a:sym typeface="Arial" charset="0"/>
              </a:rPr>
              <a:t>Check out how you Communicate:</a:t>
            </a:r>
          </a:p>
          <a:p>
            <a:pPr eaLnBrk="1" hangingPunct="1">
              <a:buFont typeface="Arial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  <a:sym typeface="Arial" charset="0"/>
              </a:rPr>
              <a:t>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ill Sans" charset="0"/>
                <a:ea typeface="ＭＳ Ｐゴシック" charset="-128"/>
                <a:cs typeface="ＭＳ Ｐゴシック" charset="-128"/>
              </a:rPr>
              <a:t>Make Safety part of every conversation, meeting, phone call, e-mail…and if you “Tweet”, tweet about Safety.</a:t>
            </a:r>
          </a:p>
          <a:p>
            <a:pPr eaLnBrk="1" hangingPunct="1">
              <a:buFont typeface="Arial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  <a:sym typeface="Arial" charset="0"/>
              </a:rPr>
              <a:t>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ill Sans" charset="0"/>
                <a:ea typeface="ＭＳ Ｐゴシック" charset="-128"/>
                <a:cs typeface="ＭＳ Ｐゴシック" charset="-128"/>
              </a:rPr>
              <a:t>Ask Safety questions (not “gotcha” but to hear what others have to say).</a:t>
            </a:r>
          </a:p>
          <a:p>
            <a:pPr eaLnBrk="1" hangingPunct="1">
              <a:buFont typeface="Arial"/>
              <a:buChar char="•"/>
            </a:pPr>
            <a:r>
              <a:rPr lang="en-US" dirty="0">
                <a:effectLst/>
              </a:rPr>
              <a:t> </a:t>
            </a:r>
            <a:r>
              <a:rPr lang="en-US" dirty="0">
                <a:latin typeface="Arial" charset="0"/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ill Sans" charset="0"/>
                <a:ea typeface="ＭＳ Ｐゴシック" charset="-128"/>
                <a:cs typeface="ＭＳ Ｐゴシック" charset="-128"/>
              </a:rPr>
              <a:t>When you’re sure you’ve communicated enough, keep communicating!</a:t>
            </a:r>
            <a:endParaRPr lang="en-US" dirty="0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6570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  <a:sym typeface="Arial" charset="0"/>
              </a:rPr>
              <a:t>Example of a CEO’s Values</a:t>
            </a:r>
            <a:r>
              <a:rPr lang="en-US" baseline="0" dirty="0">
                <a:latin typeface="Arial" charset="0"/>
                <a:ea typeface="Arial" charset="0"/>
                <a:cs typeface="Arial" charset="0"/>
                <a:sym typeface="Arial" charset="0"/>
              </a:rPr>
              <a:t> that were not evident in the Culture.</a:t>
            </a:r>
            <a:endParaRPr lang="en-US" dirty="0"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8111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8397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And make sure you always communicate what’s most important.</a:t>
            </a:r>
          </a:p>
        </p:txBody>
      </p:sp>
    </p:spTree>
    <p:extLst>
      <p:ext uri="{BB962C8B-B14F-4D97-AF65-F5344CB8AC3E}">
        <p14:creationId xmlns:p14="http://schemas.microsoft.com/office/powerpoint/2010/main" val="4707261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8397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Arial" charset="0"/>
                <a:cs typeface="Arial" charset="0"/>
                <a:sym typeface="Arial" charset="0"/>
              </a:rPr>
              <a:t>Check out how you Show Up: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ill Sans" charset="0"/>
                <a:ea typeface="ＭＳ Ｐゴシック" charset="-128"/>
                <a:cs typeface="ＭＳ Ｐゴシック" charset="-128"/>
              </a:rPr>
              <a:t>People watch what their Leaders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Gill Sans" charset="0"/>
                <a:ea typeface="ＭＳ Ｐゴシック" charset="-128"/>
                <a:cs typeface="ＭＳ Ｐゴシック" charset="-128"/>
              </a:rPr>
              <a:t>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ill Sans" charset="0"/>
                <a:ea typeface="ＭＳ Ｐゴシック" charset="-128"/>
                <a:cs typeface="ＭＳ Ｐゴシック" charset="-128"/>
              </a:rPr>
              <a:t> more than they listen to what they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Gill Sans" charset="0"/>
                <a:ea typeface="ＭＳ Ｐゴシック" charset="-128"/>
                <a:cs typeface="ＭＳ Ｐゴシック" charset="-128"/>
              </a:rPr>
              <a:t>say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ill Sans" charset="0"/>
                <a:ea typeface="ＭＳ Ｐゴシック" charset="-128"/>
                <a:cs typeface="ＭＳ Ｐゴシック" charset="-128"/>
              </a:rPr>
              <a:t>, so communicate that Safety is a Core Value through your actions as well as your words.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ill Sans" charset="0"/>
                <a:ea typeface="ＭＳ Ｐゴシック" charset="-128"/>
                <a:cs typeface="ＭＳ Ｐゴシック" charset="-128"/>
              </a:rPr>
              <a:t>Reward and reinforce safe mindsets and behaviors.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ill Sans" charset="0"/>
                <a:ea typeface="ＭＳ Ｐゴシック" charset="-128"/>
                <a:cs typeface="ＭＳ Ｐゴシック" charset="-128"/>
              </a:rPr>
              <a:t>Don’t tolerate unsafe mindsets and behaviors–take action.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ill Sans" charset="0"/>
                <a:ea typeface="ＭＳ Ｐゴシック" charset="-128"/>
                <a:cs typeface="ＭＳ Ｐゴシック" charset="-128"/>
              </a:rPr>
              <a:t>Be Authentic and Live your Values.</a:t>
            </a:r>
          </a:p>
        </p:txBody>
      </p:sp>
    </p:spTree>
    <p:extLst>
      <p:ext uri="{BB962C8B-B14F-4D97-AF65-F5344CB8AC3E}">
        <p14:creationId xmlns:p14="http://schemas.microsoft.com/office/powerpoint/2010/main" val="4685682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ts val="425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Don’t wait to take action:</a:t>
            </a:r>
          </a:p>
          <a:p>
            <a:pPr marL="171450" indent="-171450" eaLnBrk="1" hangingPunct="1">
              <a:spcBef>
                <a:spcPts val="425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Identify one thing you will:</a:t>
            </a:r>
          </a:p>
          <a:p>
            <a:pPr marL="457200" lvl="1" indent="0" eaLnBrk="1" hangingPunct="1">
              <a:spcBef>
                <a:spcPts val="425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☛ STOP doing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4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☛ START doing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ts val="4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☛ CONTINUE to do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4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 charset="0"/>
              </a:rPr>
              <a:t>Share your experience and what you learned.</a:t>
            </a:r>
            <a:endParaRPr lang="en-US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5995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  <a:latin typeface="Arial" charset="0"/>
              </a:rPr>
              <a:t>It’s your turn at bat, so make a difference!</a:t>
            </a:r>
          </a:p>
        </p:txBody>
      </p:sp>
    </p:spTree>
    <p:extLst>
      <p:ext uri="{BB962C8B-B14F-4D97-AF65-F5344CB8AC3E}">
        <p14:creationId xmlns:p14="http://schemas.microsoft.com/office/powerpoint/2010/main" val="4956253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ill Sans" charset="0"/>
                <a:ea typeface="ＭＳ Ｐゴシック" charset="-128"/>
                <a:cs typeface="ＭＳ Ｐゴシック" charset="-128"/>
              </a:rPr>
              <a:t>Thanks for attending our session, and if I can be of value to you and your organization, please contact me.</a:t>
            </a:r>
            <a:endParaRPr lang="en-US" dirty="0">
              <a:latin typeface="Helvetica"/>
              <a:ea typeface="Arial" charset="0"/>
              <a:cs typeface="Helvetica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966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Mindsets drive Behaviors...</a:t>
            </a:r>
          </a:p>
          <a:p>
            <a:pPr eaLnBrk="1" hangingPunct="1"/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...so, if you want to change behaviors, you have to change Mindsets.</a:t>
            </a:r>
          </a:p>
        </p:txBody>
      </p:sp>
    </p:spTree>
    <p:extLst>
      <p:ext uri="{BB962C8B-B14F-4D97-AF65-F5344CB8AC3E}">
        <p14:creationId xmlns:p14="http://schemas.microsoft.com/office/powerpoint/2010/main" val="4073200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Gill San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773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Training usually only addresses the HOW issue. Of the other five, four are Mindset issues.</a:t>
            </a:r>
          </a:p>
        </p:txBody>
      </p:sp>
    </p:spTree>
    <p:extLst>
      <p:ext uri="{BB962C8B-B14F-4D97-AF65-F5344CB8AC3E}">
        <p14:creationId xmlns:p14="http://schemas.microsoft.com/office/powerpoint/2010/main" val="393461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Gill San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6714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An organization’s Culture can be thought of as it’s “Personality”: how it’s experienced by Customers, Employees, Suppliers and the Community.</a:t>
            </a:r>
          </a:p>
          <a:p>
            <a:pPr eaLnBrk="1" hangingPunct="1"/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Culture is made up of</a:t>
            </a:r>
            <a:r>
              <a:rPr lang="en-US" baseline="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Values,</a:t>
            </a:r>
            <a:r>
              <a:rPr lang="en-US" baseline="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Assumptions,</a:t>
            </a:r>
            <a:r>
              <a:rPr lang="en-US" baseline="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Behavioral Norms</a:t>
            </a:r>
            <a:r>
              <a:rPr lang="en-US" baseline="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and </a:t>
            </a:r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Artifacts</a:t>
            </a:r>
            <a:r>
              <a:rPr lang="en-US" baseline="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that are shared by individuals within the organization.</a:t>
            </a:r>
          </a:p>
          <a:p>
            <a:pPr eaLnBrk="1" hangingPunct="1"/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Culture is represented by Language, Decision Making, Symbols, Stories</a:t>
            </a:r>
            <a:r>
              <a:rPr lang="en-US" baseline="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&amp; Legends and Daily Work Practices.</a:t>
            </a:r>
            <a:endParaRPr lang="en-US" dirty="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840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Simply put, an organization’s Culture is comprised of</a:t>
            </a:r>
            <a:r>
              <a:rPr lang="en-US" baseline="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What’s Important</a:t>
            </a:r>
            <a:r>
              <a:rPr lang="en-US" baseline="0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 and How </a:t>
            </a:r>
            <a:r>
              <a:rPr lang="en-US" dirty="0">
                <a:latin typeface="Helvetica" charset="0"/>
                <a:ea typeface="Helvetica" charset="0"/>
                <a:cs typeface="Helvetica" charset="0"/>
                <a:sym typeface="Helvetica" charset="0"/>
              </a:rPr>
              <a:t>People “Show Up”.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Gill San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3982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41220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22760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84864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5080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080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7732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42183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57964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074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45905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5639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4642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66200" y="304800"/>
            <a:ext cx="2819400" cy="4724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4800"/>
            <a:ext cx="8255000" cy="4724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3338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BCDEFA"/>
          </a:solidFill>
          <a:latin typeface="+mj-lt"/>
          <a:ea typeface="+mj-ea"/>
          <a:cs typeface="+mj-cs"/>
          <a:sym typeface="Helvetica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BCDEFA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BCDEFA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BCDEFA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BCDEFA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BCDEFA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BCDEFA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BCDEFA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BCDEFA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1600">
          <a:solidFill>
            <a:srgbClr val="FFFFFF"/>
          </a:solidFill>
          <a:latin typeface="+mn-lt"/>
          <a:ea typeface="+mn-ea"/>
          <a:cs typeface="+mn-cs"/>
          <a:sym typeface="Helvetica" charset="0"/>
        </a:defRPr>
      </a:lvl1pPr>
      <a:lvl2pPr marL="238125" indent="-238125" algn="l" rtl="0" eaLnBrk="0" fontAlgn="base" hangingPunct="0">
        <a:spcBef>
          <a:spcPts val="600"/>
        </a:spcBef>
        <a:spcAft>
          <a:spcPct val="0"/>
        </a:spcAft>
        <a:buClr>
          <a:srgbClr val="FF6600"/>
        </a:buClr>
        <a:buSzPct val="69000"/>
        <a:buFont typeface="Wingdings 3" charset="2"/>
        <a:buChar char=""/>
        <a:defRPr sz="2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463550" indent="-225425" algn="l" rtl="0" eaLnBrk="0" fontAlgn="base" hangingPunct="0">
        <a:spcBef>
          <a:spcPts val="600"/>
        </a:spcBef>
        <a:spcAft>
          <a:spcPct val="0"/>
        </a:spcAft>
        <a:buClr>
          <a:srgbClr val="F5781E"/>
        </a:buClr>
        <a:buSzPct val="85000"/>
        <a:buFont typeface="Arial Black" charset="0"/>
        <a:buChar char="−"/>
        <a:defRPr sz="2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700088" indent="-234950" algn="l" rtl="0" eaLnBrk="0" fontAlgn="base" hangingPunct="0">
        <a:lnSpc>
          <a:spcPts val="2200"/>
        </a:lnSpc>
        <a:spcBef>
          <a:spcPts val="200"/>
        </a:spcBef>
        <a:spcAft>
          <a:spcPct val="0"/>
        </a:spcAft>
        <a:buClr>
          <a:srgbClr val="F5781E"/>
        </a:buClr>
        <a:buSzPct val="89000"/>
        <a:buFont typeface="Wingdings" charset="2"/>
        <a:buChar char="§"/>
        <a:defRPr sz="1600">
          <a:solidFill>
            <a:schemeClr val="tx1"/>
          </a:solidFill>
          <a:latin typeface="Arial" charset="0"/>
          <a:ea typeface="+mn-ea"/>
          <a:cs typeface="+mn-cs"/>
          <a:sym typeface="Arial" charset="0"/>
        </a:defRPr>
      </a:lvl4pPr>
      <a:lvl5pPr marL="922338" indent="-215900" algn="l" rtl="0" eaLnBrk="0" fontAlgn="base" hangingPunct="0">
        <a:lnSpc>
          <a:spcPts val="2200"/>
        </a:lnSpc>
        <a:spcBef>
          <a:spcPts val="200"/>
        </a:spcBef>
        <a:spcAft>
          <a:spcPct val="0"/>
        </a:spcAft>
        <a:buClr>
          <a:srgbClr val="F5781E"/>
        </a:buClr>
        <a:buSzPct val="89000"/>
        <a:buFont typeface="Wingdings" charset="2"/>
        <a:buChar char="§"/>
        <a:defRPr sz="1600">
          <a:solidFill>
            <a:schemeClr val="tx1"/>
          </a:solidFill>
          <a:latin typeface="Arial" charset="0"/>
          <a:ea typeface="+mn-ea"/>
          <a:cs typeface="+mn-cs"/>
          <a:sym typeface="Arial" charset="0"/>
        </a:defRPr>
      </a:lvl5pPr>
      <a:lvl6pPr marL="1379538" indent="-215900" algn="l" rtl="0" fontAlgn="base">
        <a:lnSpc>
          <a:spcPts val="2200"/>
        </a:lnSpc>
        <a:spcBef>
          <a:spcPts val="200"/>
        </a:spcBef>
        <a:spcAft>
          <a:spcPct val="0"/>
        </a:spcAft>
        <a:buClr>
          <a:srgbClr val="F5781E"/>
        </a:buClr>
        <a:buSzPct val="89000"/>
        <a:buFont typeface="Wingdings" charset="2"/>
        <a:buChar char="§"/>
        <a:defRPr sz="1600">
          <a:solidFill>
            <a:schemeClr val="tx1"/>
          </a:solidFill>
          <a:latin typeface="Arial" charset="0"/>
          <a:ea typeface="+mn-ea"/>
          <a:cs typeface="+mn-cs"/>
          <a:sym typeface="Arial" charset="0"/>
        </a:defRPr>
      </a:lvl6pPr>
      <a:lvl7pPr marL="1836738" indent="-215900" algn="l" rtl="0" fontAlgn="base">
        <a:lnSpc>
          <a:spcPts val="2200"/>
        </a:lnSpc>
        <a:spcBef>
          <a:spcPts val="200"/>
        </a:spcBef>
        <a:spcAft>
          <a:spcPct val="0"/>
        </a:spcAft>
        <a:buClr>
          <a:srgbClr val="F5781E"/>
        </a:buClr>
        <a:buSzPct val="89000"/>
        <a:buFont typeface="Wingdings" charset="2"/>
        <a:buChar char="§"/>
        <a:defRPr sz="1600">
          <a:solidFill>
            <a:schemeClr val="tx1"/>
          </a:solidFill>
          <a:latin typeface="Arial" charset="0"/>
          <a:ea typeface="+mn-ea"/>
          <a:cs typeface="+mn-cs"/>
          <a:sym typeface="Arial" charset="0"/>
        </a:defRPr>
      </a:lvl7pPr>
      <a:lvl8pPr marL="2293938" indent="-215900" algn="l" rtl="0" fontAlgn="base">
        <a:lnSpc>
          <a:spcPts val="2200"/>
        </a:lnSpc>
        <a:spcBef>
          <a:spcPts val="200"/>
        </a:spcBef>
        <a:spcAft>
          <a:spcPct val="0"/>
        </a:spcAft>
        <a:buClr>
          <a:srgbClr val="F5781E"/>
        </a:buClr>
        <a:buSzPct val="89000"/>
        <a:buFont typeface="Wingdings" charset="2"/>
        <a:buChar char="§"/>
        <a:defRPr sz="1600">
          <a:solidFill>
            <a:schemeClr val="tx1"/>
          </a:solidFill>
          <a:latin typeface="Arial" charset="0"/>
          <a:ea typeface="+mn-ea"/>
          <a:cs typeface="+mn-cs"/>
          <a:sym typeface="Arial" charset="0"/>
        </a:defRPr>
      </a:lvl8pPr>
      <a:lvl9pPr marL="2751138" indent="-215900" algn="l" rtl="0" fontAlgn="base">
        <a:lnSpc>
          <a:spcPts val="2200"/>
        </a:lnSpc>
        <a:spcBef>
          <a:spcPts val="200"/>
        </a:spcBef>
        <a:spcAft>
          <a:spcPct val="0"/>
        </a:spcAft>
        <a:buClr>
          <a:srgbClr val="F5781E"/>
        </a:buClr>
        <a:buSzPct val="89000"/>
        <a:buFont typeface="Wingdings" charset="2"/>
        <a:buChar char="§"/>
        <a:defRPr sz="1600">
          <a:solidFill>
            <a:schemeClr val="tx1"/>
          </a:solidFill>
          <a:latin typeface="Arial" charset="0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76A08"/>
          </a:solidFill>
          <a:latin typeface="+mj-lt"/>
          <a:ea typeface="+mj-ea"/>
          <a:cs typeface="+mj-cs"/>
          <a:sym typeface="Helvetica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76A08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76A08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76A08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76A08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F76A08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F76A08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F76A08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F76A08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9pPr>
    </p:titleStyle>
    <p:bodyStyle>
      <a:lvl1pPr marL="342900" indent="-342900" algn="l" rtl="0" eaLnBrk="0" fontAlgn="base" hangingPunct="0">
        <a:spcBef>
          <a:spcPts val="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238125" indent="-238125" algn="l" rtl="0" eaLnBrk="0" fontAlgn="base" hangingPunct="0">
        <a:spcBef>
          <a:spcPts val="600"/>
        </a:spcBef>
        <a:spcAft>
          <a:spcPct val="0"/>
        </a:spcAft>
        <a:buClr>
          <a:srgbClr val="FF6600"/>
        </a:buClr>
        <a:buSzPct val="69000"/>
        <a:buFont typeface="Wingdings 3" charset="2"/>
        <a:buChar char=""/>
        <a:defRPr sz="2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463550" indent="-225425" algn="l" rtl="0" eaLnBrk="0" fontAlgn="base" hangingPunct="0">
        <a:spcBef>
          <a:spcPts val="600"/>
        </a:spcBef>
        <a:spcAft>
          <a:spcPct val="0"/>
        </a:spcAft>
        <a:buClr>
          <a:srgbClr val="F5781E"/>
        </a:buClr>
        <a:buSzPct val="85000"/>
        <a:buFont typeface="Arial Black" charset="0"/>
        <a:buChar char="−"/>
        <a:defRPr sz="2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700088" indent="-234950" algn="l" rtl="0" eaLnBrk="0" fontAlgn="base" hangingPunct="0">
        <a:lnSpc>
          <a:spcPts val="2200"/>
        </a:lnSpc>
        <a:spcBef>
          <a:spcPts val="200"/>
        </a:spcBef>
        <a:spcAft>
          <a:spcPct val="0"/>
        </a:spcAft>
        <a:buClr>
          <a:srgbClr val="F5781E"/>
        </a:buClr>
        <a:buSzPct val="89000"/>
        <a:buFont typeface="Wingdings" charset="2"/>
        <a:buChar char="§"/>
        <a:defRPr sz="1600">
          <a:solidFill>
            <a:schemeClr val="tx1"/>
          </a:solidFill>
          <a:latin typeface="Arial" charset="0"/>
          <a:ea typeface="+mn-ea"/>
          <a:cs typeface="+mn-cs"/>
          <a:sym typeface="Arial" charset="0"/>
        </a:defRPr>
      </a:lvl4pPr>
      <a:lvl5pPr marL="922338" indent="-215900" algn="l" rtl="0" eaLnBrk="0" fontAlgn="base" hangingPunct="0">
        <a:lnSpc>
          <a:spcPts val="2200"/>
        </a:lnSpc>
        <a:spcBef>
          <a:spcPts val="200"/>
        </a:spcBef>
        <a:spcAft>
          <a:spcPct val="0"/>
        </a:spcAft>
        <a:buClr>
          <a:srgbClr val="F5781E"/>
        </a:buClr>
        <a:buSzPct val="89000"/>
        <a:buFont typeface="Wingdings" charset="2"/>
        <a:buChar char="§"/>
        <a:defRPr sz="1600">
          <a:solidFill>
            <a:schemeClr val="tx1"/>
          </a:solidFill>
          <a:latin typeface="Arial" charset="0"/>
          <a:ea typeface="+mn-ea"/>
          <a:cs typeface="+mn-cs"/>
          <a:sym typeface="Arial" charset="0"/>
        </a:defRPr>
      </a:lvl5pPr>
      <a:lvl6pPr marL="1379538" indent="-215900" algn="l" rtl="0" fontAlgn="base">
        <a:lnSpc>
          <a:spcPts val="2200"/>
        </a:lnSpc>
        <a:spcBef>
          <a:spcPts val="200"/>
        </a:spcBef>
        <a:spcAft>
          <a:spcPct val="0"/>
        </a:spcAft>
        <a:buClr>
          <a:srgbClr val="F5781E"/>
        </a:buClr>
        <a:buSzPct val="89000"/>
        <a:buFont typeface="Wingdings" charset="2"/>
        <a:buChar char="§"/>
        <a:defRPr sz="1600">
          <a:solidFill>
            <a:schemeClr val="tx1"/>
          </a:solidFill>
          <a:latin typeface="Arial" charset="0"/>
          <a:ea typeface="+mn-ea"/>
          <a:cs typeface="+mn-cs"/>
          <a:sym typeface="Arial" charset="0"/>
        </a:defRPr>
      </a:lvl6pPr>
      <a:lvl7pPr marL="1836738" indent="-215900" algn="l" rtl="0" fontAlgn="base">
        <a:lnSpc>
          <a:spcPts val="2200"/>
        </a:lnSpc>
        <a:spcBef>
          <a:spcPts val="200"/>
        </a:spcBef>
        <a:spcAft>
          <a:spcPct val="0"/>
        </a:spcAft>
        <a:buClr>
          <a:srgbClr val="F5781E"/>
        </a:buClr>
        <a:buSzPct val="89000"/>
        <a:buFont typeface="Wingdings" charset="2"/>
        <a:buChar char="§"/>
        <a:defRPr sz="1600">
          <a:solidFill>
            <a:schemeClr val="tx1"/>
          </a:solidFill>
          <a:latin typeface="Arial" charset="0"/>
          <a:ea typeface="+mn-ea"/>
          <a:cs typeface="+mn-cs"/>
          <a:sym typeface="Arial" charset="0"/>
        </a:defRPr>
      </a:lvl7pPr>
      <a:lvl8pPr marL="2293938" indent="-215900" algn="l" rtl="0" fontAlgn="base">
        <a:lnSpc>
          <a:spcPts val="2200"/>
        </a:lnSpc>
        <a:spcBef>
          <a:spcPts val="200"/>
        </a:spcBef>
        <a:spcAft>
          <a:spcPct val="0"/>
        </a:spcAft>
        <a:buClr>
          <a:srgbClr val="F5781E"/>
        </a:buClr>
        <a:buSzPct val="89000"/>
        <a:buFont typeface="Wingdings" charset="2"/>
        <a:buChar char="§"/>
        <a:defRPr sz="1600">
          <a:solidFill>
            <a:schemeClr val="tx1"/>
          </a:solidFill>
          <a:latin typeface="Arial" charset="0"/>
          <a:ea typeface="+mn-ea"/>
          <a:cs typeface="+mn-cs"/>
          <a:sym typeface="Arial" charset="0"/>
        </a:defRPr>
      </a:lvl8pPr>
      <a:lvl9pPr marL="2751138" indent="-215900" algn="l" rtl="0" fontAlgn="base">
        <a:lnSpc>
          <a:spcPts val="2200"/>
        </a:lnSpc>
        <a:spcBef>
          <a:spcPts val="200"/>
        </a:spcBef>
        <a:spcAft>
          <a:spcPct val="0"/>
        </a:spcAft>
        <a:buClr>
          <a:srgbClr val="F5781E"/>
        </a:buClr>
        <a:buSzPct val="89000"/>
        <a:buFont typeface="Wingdings" charset="2"/>
        <a:buChar char="§"/>
        <a:defRPr sz="1600">
          <a:solidFill>
            <a:schemeClr val="tx1"/>
          </a:solidFill>
          <a:latin typeface="Arial" charset="0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0" y="1041400"/>
            <a:ext cx="12192000" cy="58166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rgbClr val="16A8CC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4200" dirty="0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>
            <a:spLocks noChangeArrowheads="1"/>
          </p:cNvSpPr>
          <p:nvPr userDrawn="1"/>
        </p:nvSpPr>
        <p:spPr bwMode="auto">
          <a:xfrm>
            <a:off x="8974667" y="0"/>
            <a:ext cx="2190751" cy="152400"/>
          </a:xfrm>
          <a:prstGeom prst="rect">
            <a:avLst/>
          </a:prstGeom>
          <a:solidFill>
            <a:srgbClr val="65657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4200" dirty="0"/>
          </a:p>
        </p:txBody>
      </p:sp>
      <p:sp>
        <p:nvSpPr>
          <p:cNvPr id="26" name="Rectangle 25"/>
          <p:cNvSpPr>
            <a:spLocks noChangeArrowheads="1"/>
          </p:cNvSpPr>
          <p:nvPr userDrawn="1"/>
        </p:nvSpPr>
        <p:spPr bwMode="auto">
          <a:xfrm>
            <a:off x="2540000" y="0"/>
            <a:ext cx="6434667" cy="152400"/>
          </a:xfrm>
          <a:prstGeom prst="rect">
            <a:avLst/>
          </a:prstGeom>
          <a:solidFill>
            <a:srgbClr val="1CBFC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4200" dirty="0"/>
          </a:p>
        </p:txBody>
      </p:sp>
      <p:sp>
        <p:nvSpPr>
          <p:cNvPr id="27" name="Rectangle 26"/>
          <p:cNvSpPr>
            <a:spLocks noChangeArrowheads="1"/>
          </p:cNvSpPr>
          <p:nvPr userDrawn="1"/>
        </p:nvSpPr>
        <p:spPr bwMode="auto">
          <a:xfrm>
            <a:off x="0" y="0"/>
            <a:ext cx="2540000" cy="152400"/>
          </a:xfrm>
          <a:prstGeom prst="rect">
            <a:avLst/>
          </a:prstGeom>
          <a:solidFill>
            <a:srgbClr val="007CB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4200" dirty="0"/>
          </a:p>
        </p:txBody>
      </p:sp>
      <p:sp>
        <p:nvSpPr>
          <p:cNvPr id="28" name="Rectangle 24"/>
          <p:cNvSpPr>
            <a:spLocks noChangeArrowheads="1"/>
          </p:cNvSpPr>
          <p:nvPr userDrawn="1"/>
        </p:nvSpPr>
        <p:spPr bwMode="auto">
          <a:xfrm>
            <a:off x="11165418" y="0"/>
            <a:ext cx="1037167" cy="152400"/>
          </a:xfrm>
          <a:prstGeom prst="rect">
            <a:avLst/>
          </a:prstGeom>
          <a:solidFill>
            <a:srgbClr val="348FA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4200" dirty="0"/>
          </a:p>
        </p:txBody>
      </p:sp>
      <p:sp>
        <p:nvSpPr>
          <p:cNvPr id="7172" name="Text Box 4"/>
          <p:cNvSpPr txBox="1">
            <a:spLocks noChangeArrowheads="1"/>
          </p:cNvSpPr>
          <p:nvPr userDrawn="1"/>
        </p:nvSpPr>
        <p:spPr bwMode="auto">
          <a:xfrm>
            <a:off x="1117600" y="1752600"/>
            <a:ext cx="1028276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charset="0"/>
            </a:endParaRPr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1433" y="304800"/>
            <a:ext cx="11277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10363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444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7CB8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7CB8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7CB8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7CB8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C7CB8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1C7CB8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1C7CB8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1C7CB8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1C7CB8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  <a:ea typeface="+mn-ea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bg1"/>
          </a:solidFill>
          <a:latin typeface="+mn-lt"/>
          <a:ea typeface="+mn-ea"/>
        </a:defRPr>
      </a:lvl3pPr>
      <a:lvl4pPr marL="1200150" indent="17145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bg1"/>
          </a:solidFill>
          <a:latin typeface="+mn-lt"/>
          <a:ea typeface="+mn-ea"/>
        </a:defRPr>
      </a:lvl4pPr>
      <a:lvl5pPr marL="1314450" indent="51435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bg1"/>
          </a:solidFill>
          <a:latin typeface="+mn-lt"/>
          <a:ea typeface="+mn-ea"/>
        </a:defRPr>
      </a:lvl5pPr>
      <a:lvl6pPr marL="1771650" indent="514350" algn="l" rtl="0" fontAlgn="base">
        <a:spcBef>
          <a:spcPct val="20000"/>
        </a:spcBef>
        <a:spcAft>
          <a:spcPct val="0"/>
        </a:spcAft>
        <a:defRPr sz="2400">
          <a:solidFill>
            <a:schemeClr val="bg1"/>
          </a:solidFill>
          <a:latin typeface="+mn-lt"/>
          <a:ea typeface="+mn-ea"/>
        </a:defRPr>
      </a:lvl6pPr>
      <a:lvl7pPr marL="2228850" indent="514350" algn="l" rtl="0" fontAlgn="base">
        <a:spcBef>
          <a:spcPct val="20000"/>
        </a:spcBef>
        <a:spcAft>
          <a:spcPct val="0"/>
        </a:spcAft>
        <a:defRPr sz="2400">
          <a:solidFill>
            <a:schemeClr val="bg1"/>
          </a:solidFill>
          <a:latin typeface="+mn-lt"/>
          <a:ea typeface="+mn-ea"/>
        </a:defRPr>
      </a:lvl7pPr>
      <a:lvl8pPr marL="2686050" indent="514350" algn="l" rtl="0" fontAlgn="base">
        <a:spcBef>
          <a:spcPct val="20000"/>
        </a:spcBef>
        <a:spcAft>
          <a:spcPct val="0"/>
        </a:spcAft>
        <a:defRPr sz="2400">
          <a:solidFill>
            <a:schemeClr val="bg1"/>
          </a:solidFill>
          <a:latin typeface="+mn-lt"/>
          <a:ea typeface="+mn-ea"/>
        </a:defRPr>
      </a:lvl8pPr>
      <a:lvl9pPr marL="3143250" indent="514350" algn="l" rtl="0" fontAlgn="base">
        <a:spcBef>
          <a:spcPct val="20000"/>
        </a:spcBef>
        <a:spcAft>
          <a:spcPct val="0"/>
        </a:spcAft>
        <a:defRPr sz="24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-12700"/>
            <a:ext cx="12420600" cy="688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798006" y="2286000"/>
            <a:ext cx="6625532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i="1" cap="small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Making Safety</a:t>
            </a:r>
          </a:p>
          <a:p>
            <a:r>
              <a:rPr lang="en-US" sz="7200" b="1" i="1" cap="small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 a Core Value</a:t>
            </a:r>
            <a:endParaRPr lang="en-US" sz="7200" i="1" cap="small" dirty="0"/>
          </a:p>
        </p:txBody>
      </p:sp>
      <p:sp>
        <p:nvSpPr>
          <p:cNvPr id="10" name="Rectangle 9"/>
          <p:cNvSpPr/>
          <p:nvPr/>
        </p:nvSpPr>
        <p:spPr>
          <a:xfrm>
            <a:off x="6324601" y="5791200"/>
            <a:ext cx="39132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Ronn Lehmann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D7C990-2A14-3E4B-891C-BD82E9757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8" y="178732"/>
            <a:ext cx="1996892" cy="8250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4429D5-A51D-4947-A193-402C21DEF463}"/>
              </a:ext>
            </a:extLst>
          </p:cNvPr>
          <p:cNvSpPr/>
          <p:nvPr/>
        </p:nvSpPr>
        <p:spPr>
          <a:xfrm>
            <a:off x="3046623" y="268071"/>
            <a:ext cx="64783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2019 Safety &amp; Health Conference</a:t>
            </a:r>
            <a:endParaRPr lang="en-US" sz="3600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261938" y="257176"/>
            <a:ext cx="8882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Culture Is…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D8E013-2679-5942-89D9-6695BF03C717}"/>
              </a:ext>
            </a:extLst>
          </p:cNvPr>
          <p:cNvSpPr/>
          <p:nvPr/>
        </p:nvSpPr>
        <p:spPr>
          <a:xfrm>
            <a:off x="2476500" y="2286001"/>
            <a:ext cx="7239000" cy="28924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679450" indent="-679450" algn="l">
              <a:spcAft>
                <a:spcPts val="3000"/>
              </a:spcAft>
              <a:buClr>
                <a:srgbClr val="FF6600"/>
              </a:buClr>
              <a:buFont typeface="Wingdings" charset="2"/>
              <a:buChar char="Ø"/>
              <a:defRPr/>
            </a:pP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Created by Individuals</a:t>
            </a:r>
          </a:p>
          <a:p>
            <a:pPr marL="679450" indent="-679450" algn="l">
              <a:spcAft>
                <a:spcPts val="3000"/>
              </a:spcAft>
              <a:buClr>
                <a:srgbClr val="FF6600"/>
              </a:buClr>
              <a:buFont typeface="Wingdings" charset="2"/>
              <a:buChar char="Ø"/>
              <a:defRPr/>
            </a:pP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Learned</a:t>
            </a:r>
          </a:p>
          <a:p>
            <a:pPr marL="679450" indent="-679450" algn="l">
              <a:spcAft>
                <a:spcPts val="3000"/>
              </a:spcAft>
              <a:buClr>
                <a:srgbClr val="FF6600"/>
              </a:buClr>
              <a:buFont typeface="Wingdings" charset="2"/>
              <a:buChar char="Ø"/>
              <a:defRPr/>
            </a:pP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More about “Soft Stuff”</a:t>
            </a:r>
          </a:p>
        </p:txBody>
      </p:sp>
    </p:spTree>
    <p:extLst>
      <p:ext uri="{BB962C8B-B14F-4D97-AF65-F5344CB8AC3E}">
        <p14:creationId xmlns:p14="http://schemas.microsoft.com/office/powerpoint/2010/main" val="1314120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185000"/>
            <a:ext cx="4916488" cy="32832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2165950"/>
            <a:ext cx="3505200" cy="31939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67400" y="2331784"/>
            <a:ext cx="1532792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0" b="1" dirty="0">
                <a:solidFill>
                  <a:schemeClr val="bg1"/>
                </a:solidFill>
                <a:effectLst>
                  <a:outerShdw blurRad="38100" dist="63500" dir="2700000" algn="tl" rotWithShape="0">
                    <a:prstClr val="black">
                      <a:alpha val="5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rPr>
              <a:t>=</a:t>
            </a:r>
            <a:endParaRPr lang="en-US" sz="15000" b="1" dirty="0">
              <a:solidFill>
                <a:schemeClr val="bg1"/>
              </a:solidFill>
              <a:effectLst>
                <a:outerShdw blurRad="38100" dist="63500" dir="2700000" algn="tl" rotWithShape="0">
                  <a:prstClr val="black">
                    <a:alpha val="55000"/>
                  </a:prst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A98CC5A5-1874-3345-940C-135F52BFC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257176"/>
            <a:ext cx="8882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The Value Of Values</a:t>
            </a:r>
          </a:p>
        </p:txBody>
      </p:sp>
    </p:spTree>
    <p:extLst>
      <p:ext uri="{BB962C8B-B14F-4D97-AF65-F5344CB8AC3E}">
        <p14:creationId xmlns:p14="http://schemas.microsoft.com/office/powerpoint/2010/main" val="2407544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261938" y="257176"/>
            <a:ext cx="8882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Examples Of Other Values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CB620F-3E65-1240-99A8-CF2B38EB39D4}"/>
              </a:ext>
            </a:extLst>
          </p:cNvPr>
          <p:cNvSpPr/>
          <p:nvPr/>
        </p:nvSpPr>
        <p:spPr>
          <a:xfrm>
            <a:off x="800100" y="2506920"/>
            <a:ext cx="105918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2400"/>
              </a:spcAft>
              <a:tabLst>
                <a:tab pos="10253663" algn="r"/>
              </a:tabLst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Autonomy	Ask For Help</a:t>
            </a:r>
          </a:p>
          <a:p>
            <a:pPr algn="l">
              <a:spcAft>
                <a:spcPts val="2400"/>
              </a:spcAft>
              <a:tabLst>
                <a:tab pos="10253663" algn="r"/>
              </a:tabLst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Bias for Action	 Make Money</a:t>
            </a:r>
          </a:p>
          <a:p>
            <a:pPr algn="l">
              <a:spcAft>
                <a:spcPts val="2400"/>
              </a:spcAft>
              <a:tabLst>
                <a:tab pos="10253663" algn="r"/>
              </a:tabLst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Second Chances 	 We Know Best</a:t>
            </a:r>
          </a:p>
        </p:txBody>
      </p:sp>
    </p:spTree>
    <p:extLst>
      <p:ext uri="{BB962C8B-B14F-4D97-AF65-F5344CB8AC3E}">
        <p14:creationId xmlns:p14="http://schemas.microsoft.com/office/powerpoint/2010/main" val="3113339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261938" y="257176"/>
            <a:ext cx="8882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The Value Of Values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0B8FE5-6149-5741-8785-4336DAFB88B4}"/>
              </a:ext>
            </a:extLst>
          </p:cNvPr>
          <p:cNvSpPr/>
          <p:nvPr/>
        </p:nvSpPr>
        <p:spPr>
          <a:xfrm>
            <a:off x="685800" y="1917681"/>
            <a:ext cx="3810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675" indent="-320675" algn="l">
              <a:spcAft>
                <a:spcPts val="0"/>
              </a:spcAft>
              <a:buClr>
                <a:srgbClr val="FF6600"/>
              </a:buClr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Culture 1st,</a:t>
            </a:r>
          </a:p>
          <a:p>
            <a:pPr marL="227013" indent="-227013" algn="l">
              <a:spcAft>
                <a:spcPts val="0"/>
              </a:spcAft>
              <a:buClr>
                <a:srgbClr val="FF6600"/>
              </a:buClr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  Size 2nd</a:t>
            </a:r>
          </a:p>
          <a:p>
            <a:pPr marL="227013" indent="-227013" algn="l"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What’s Right for Customers</a:t>
            </a:r>
          </a:p>
          <a:p>
            <a:pPr marL="177800" indent="-177800" algn="l"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People</a:t>
            </a:r>
          </a:p>
          <a:p>
            <a:pPr marL="358775" indent="-358775" algn="l"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Ethics</a:t>
            </a:r>
          </a:p>
          <a:p>
            <a:pPr marL="679450" indent="-679450" algn="l"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Leadership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5B15CB-D932-B549-AC29-D69033BE7E16}"/>
              </a:ext>
            </a:extLst>
          </p:cNvPr>
          <p:cNvSpPr/>
          <p:nvPr/>
        </p:nvSpPr>
        <p:spPr>
          <a:xfrm>
            <a:off x="8001000" y="2040791"/>
            <a:ext cx="344328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2250" indent="-222250" algn="r">
              <a:spcAft>
                <a:spcPts val="1200"/>
              </a:spcAft>
              <a:buClr>
                <a:srgbClr val="FF6600"/>
              </a:buClr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Growth</a:t>
            </a:r>
          </a:p>
          <a:p>
            <a:pPr marL="222250" indent="-222250" algn="r">
              <a:spcAft>
                <a:spcPts val="1200"/>
              </a:spcAft>
              <a:buClr>
                <a:srgbClr val="FF6600"/>
              </a:buClr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Profit</a:t>
            </a:r>
          </a:p>
          <a:p>
            <a:pPr marL="222250" indent="-222250" algn="r">
              <a:spcAft>
                <a:spcPts val="1200"/>
              </a:spcAft>
              <a:buClr>
                <a:srgbClr val="FF6600"/>
              </a:buClr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Market Share</a:t>
            </a:r>
          </a:p>
          <a:p>
            <a:pPr marL="222250" indent="-222250" algn="r">
              <a:spcAft>
                <a:spcPts val="1200"/>
              </a:spcAft>
              <a:buClr>
                <a:srgbClr val="FF6600"/>
              </a:buClr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Stock Price</a:t>
            </a:r>
          </a:p>
          <a:p>
            <a:pPr marL="222250" indent="-222250" algn="r">
              <a:spcAft>
                <a:spcPts val="0"/>
              </a:spcAft>
              <a:buClr>
                <a:srgbClr val="FF6600"/>
              </a:buClr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Cross-Selling</a:t>
            </a:r>
          </a:p>
          <a:p>
            <a:pPr marL="222250" indent="-222250" algn="l">
              <a:spcAft>
                <a:spcPts val="1200"/>
              </a:spcAft>
              <a:buClr>
                <a:srgbClr val="FF6600"/>
              </a:buClr>
              <a:defRPr/>
            </a:pPr>
            <a:endParaRPr lang="en-US" sz="2800" b="1" dirty="0">
              <a:solidFill>
                <a:srgbClr val="FFFFFF"/>
              </a:solidFill>
              <a:effectLst>
                <a:outerShdw blurRad="38100" dist="38100" dir="2700000" algn="tl" rotWithShape="0">
                  <a:srgbClr val="000000"/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3DC907C-20A1-B941-BBA2-FED57236A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261433" y="2160606"/>
            <a:ext cx="3669134" cy="366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34944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261938" y="257176"/>
            <a:ext cx="8882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The Value Of Values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0B8FE5-6149-5741-8785-4336DAFB88B4}"/>
              </a:ext>
            </a:extLst>
          </p:cNvPr>
          <p:cNvSpPr/>
          <p:nvPr/>
        </p:nvSpPr>
        <p:spPr>
          <a:xfrm>
            <a:off x="685800" y="1917681"/>
            <a:ext cx="3810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675" indent="-320675" algn="l">
              <a:spcAft>
                <a:spcPts val="0"/>
              </a:spcAft>
              <a:buClr>
                <a:srgbClr val="FF6600"/>
              </a:buClr>
              <a:defRPr/>
            </a:pPr>
            <a:r>
              <a:rPr lang="en-US" sz="3200" b="1" dirty="0">
                <a:solidFill>
                  <a:srgbClr val="FFFFFF">
                    <a:alpha val="40000"/>
                  </a:srgbClr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Culture 1st,</a:t>
            </a:r>
          </a:p>
          <a:p>
            <a:pPr marL="227013" indent="-227013" algn="l">
              <a:spcAft>
                <a:spcPts val="0"/>
              </a:spcAft>
              <a:buClr>
                <a:srgbClr val="FF6600"/>
              </a:buClr>
              <a:defRPr/>
            </a:pPr>
            <a:r>
              <a:rPr lang="en-US" sz="3200" b="1" dirty="0">
                <a:solidFill>
                  <a:srgbClr val="FFFFFF">
                    <a:alpha val="40000"/>
                  </a:srgbClr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  Size 2nd</a:t>
            </a:r>
          </a:p>
          <a:p>
            <a:pPr marL="227013" indent="-227013" algn="l"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What’s Right for Customers</a:t>
            </a:r>
          </a:p>
          <a:p>
            <a:pPr marL="177800" indent="-177800" algn="l"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defRPr/>
            </a:pPr>
            <a:r>
              <a:rPr lang="en-US" sz="3200" b="1" dirty="0">
                <a:solidFill>
                  <a:srgbClr val="FFFFFF">
                    <a:alpha val="40000"/>
                  </a:srgbClr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People</a:t>
            </a:r>
          </a:p>
          <a:p>
            <a:pPr marL="358775" indent="-358775" algn="l"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defRPr/>
            </a:pPr>
            <a:r>
              <a:rPr lang="en-US" sz="3200" b="1" dirty="0">
                <a:solidFill>
                  <a:srgbClr val="FFFFFF">
                    <a:alpha val="40000"/>
                  </a:srgbClr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Ethics</a:t>
            </a:r>
          </a:p>
          <a:p>
            <a:pPr marL="679450" indent="-679450" algn="l"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defRPr/>
            </a:pPr>
            <a:r>
              <a:rPr lang="en-US" sz="3200" b="1" dirty="0">
                <a:solidFill>
                  <a:srgbClr val="FFFFFF">
                    <a:alpha val="40000"/>
                  </a:srgbClr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Leadership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5B15CB-D932-B549-AC29-D69033BE7E16}"/>
              </a:ext>
            </a:extLst>
          </p:cNvPr>
          <p:cNvSpPr/>
          <p:nvPr/>
        </p:nvSpPr>
        <p:spPr>
          <a:xfrm>
            <a:off x="8001000" y="2040791"/>
            <a:ext cx="344328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2250" indent="-222250" algn="r">
              <a:spcAft>
                <a:spcPts val="1200"/>
              </a:spcAft>
              <a:buClr>
                <a:srgbClr val="FF6600"/>
              </a:buClr>
              <a:defRPr/>
            </a:pPr>
            <a:r>
              <a:rPr lang="en-US" sz="3200" b="1" dirty="0">
                <a:solidFill>
                  <a:srgbClr val="FFFF00">
                    <a:alpha val="30000"/>
                  </a:srgbClr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Growth</a:t>
            </a:r>
          </a:p>
          <a:p>
            <a:pPr marL="222250" indent="-222250" algn="r">
              <a:spcAft>
                <a:spcPts val="1200"/>
              </a:spcAft>
              <a:buClr>
                <a:srgbClr val="FF6600"/>
              </a:buClr>
              <a:defRPr/>
            </a:pPr>
            <a:r>
              <a:rPr lang="en-US" sz="3200" b="1" dirty="0">
                <a:solidFill>
                  <a:srgbClr val="FFFF00">
                    <a:alpha val="30000"/>
                  </a:srgbClr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Profit</a:t>
            </a:r>
          </a:p>
          <a:p>
            <a:pPr marL="222250" indent="-222250" algn="r">
              <a:spcAft>
                <a:spcPts val="1200"/>
              </a:spcAft>
              <a:buClr>
                <a:srgbClr val="FF6600"/>
              </a:buClr>
              <a:defRPr/>
            </a:pPr>
            <a:r>
              <a:rPr lang="en-US" sz="3200" b="1" dirty="0">
                <a:solidFill>
                  <a:srgbClr val="FFFF00">
                    <a:alpha val="30000"/>
                  </a:srgbClr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Market Share</a:t>
            </a:r>
          </a:p>
          <a:p>
            <a:pPr marL="222250" indent="-222250" algn="r">
              <a:spcAft>
                <a:spcPts val="1200"/>
              </a:spcAft>
              <a:buClr>
                <a:srgbClr val="FF6600"/>
              </a:buClr>
              <a:defRPr/>
            </a:pPr>
            <a:r>
              <a:rPr lang="en-US" sz="3200" b="1" dirty="0">
                <a:solidFill>
                  <a:srgbClr val="FFFF00">
                    <a:alpha val="30000"/>
                  </a:srgbClr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Stock Price</a:t>
            </a:r>
          </a:p>
          <a:p>
            <a:pPr marL="222250" indent="-222250" algn="r">
              <a:spcAft>
                <a:spcPts val="0"/>
              </a:spcAft>
              <a:buClr>
                <a:srgbClr val="FF6600"/>
              </a:buClr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Cross-Selling</a:t>
            </a:r>
          </a:p>
          <a:p>
            <a:pPr marL="222250" indent="-222250" algn="l">
              <a:spcAft>
                <a:spcPts val="1200"/>
              </a:spcAft>
              <a:buClr>
                <a:srgbClr val="FF6600"/>
              </a:buClr>
              <a:defRPr/>
            </a:pPr>
            <a:endParaRPr lang="en-US" sz="2800" b="1" dirty="0">
              <a:solidFill>
                <a:srgbClr val="FFFFFF"/>
              </a:solidFill>
              <a:effectLst>
                <a:outerShdw blurRad="38100" dist="38100" dir="2700000" algn="tl" rotWithShape="0">
                  <a:srgbClr val="000000"/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3DC907C-20A1-B941-BBA2-FED57236A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261433" y="2160606"/>
            <a:ext cx="3669134" cy="366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36283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261938" y="257176"/>
            <a:ext cx="8882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When Values Collide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03E2E9F-D32B-544F-A148-E04994927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62000" y="1676400"/>
            <a:ext cx="4308460" cy="432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</p:pic>
      <p:grpSp>
        <p:nvGrpSpPr>
          <p:cNvPr id="9" name="Group 9">
            <a:extLst>
              <a:ext uri="{FF2B5EF4-FFF2-40B4-BE49-F238E27FC236}">
                <a16:creationId xmlns:a16="http://schemas.microsoft.com/office/drawing/2014/main" id="{A5506A15-952D-054A-B9CB-5FA140AE2CD4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1676400"/>
            <a:ext cx="5978540" cy="4191000"/>
            <a:chOff x="4572000" y="2133600"/>
            <a:chExt cx="4495800" cy="2971800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D886AF04-8C3C-E74A-A954-0434675A6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4877766" y="2133600"/>
              <a:ext cx="3961434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 prstMaterial="matte">
              <a:bevelT prst="angle"/>
            </a:sp3d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C9C3459-54FF-914B-9537-322C1C9B5658}"/>
                </a:ext>
              </a:extLst>
            </p:cNvPr>
            <p:cNvSpPr txBox="1"/>
            <p:nvPr/>
          </p:nvSpPr>
          <p:spPr>
            <a:xfrm>
              <a:off x="4572000" y="4191000"/>
              <a:ext cx="4495800" cy="6461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600" b="1" cap="small" dirty="0">
                  <a:solidFill>
                    <a:srgbClr val="FF0000"/>
                  </a:solidFill>
                  <a:latin typeface="Bank Gothic"/>
                  <a:cs typeface="Bank Gothic"/>
                </a:rPr>
                <a:t>PRODUCTIVITY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2233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261938" y="257176"/>
            <a:ext cx="8882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When Values Collide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03E2E9F-D32B-544F-A148-E04994927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81000" y="1447800"/>
            <a:ext cx="371474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D599FE7-34C7-C24D-9611-17CB0446C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155325" y="2590801"/>
            <a:ext cx="6503275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3870452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BB217047-4BD0-DF40-B902-0DE649449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62000" y="1676400"/>
            <a:ext cx="4308460" cy="432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</p:pic>
      <p:grpSp>
        <p:nvGrpSpPr>
          <p:cNvPr id="17" name="Group 9">
            <a:extLst>
              <a:ext uri="{FF2B5EF4-FFF2-40B4-BE49-F238E27FC236}">
                <a16:creationId xmlns:a16="http://schemas.microsoft.com/office/drawing/2014/main" id="{6BE57727-A612-324F-9BB3-E0626D297F1D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1676400"/>
            <a:ext cx="5978540" cy="4191000"/>
            <a:chOff x="4572000" y="2133600"/>
            <a:chExt cx="4495800" cy="2971800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38D7A45C-E4FC-374F-B490-13E0467FEA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4877766" y="2133600"/>
              <a:ext cx="3961434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 prstMaterial="matte">
              <a:bevelT prst="angle"/>
            </a:sp3d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1236D7-D1E7-1B40-946A-C1EE993276B8}"/>
                </a:ext>
              </a:extLst>
            </p:cNvPr>
            <p:cNvSpPr txBox="1"/>
            <p:nvPr/>
          </p:nvSpPr>
          <p:spPr>
            <a:xfrm>
              <a:off x="4572000" y="4191000"/>
              <a:ext cx="4495800" cy="6461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600" b="1" cap="small" dirty="0">
                  <a:solidFill>
                    <a:srgbClr val="FF0000"/>
                  </a:solidFill>
                  <a:latin typeface="Bank Gothic"/>
                  <a:cs typeface="Bank Gothic"/>
                </a:rPr>
                <a:t>PRODUCTIVITY</a:t>
              </a:r>
            </a:p>
          </p:txBody>
        </p:sp>
      </p:grp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261938" y="257176"/>
            <a:ext cx="8882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When Values Collide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A49A692-E38C-B143-832A-DE9E47BAD8C2}"/>
              </a:ext>
            </a:extLst>
          </p:cNvPr>
          <p:cNvSpPr>
            <a:spLocks/>
          </p:cNvSpPr>
          <p:nvPr/>
        </p:nvSpPr>
        <p:spPr bwMode="auto">
          <a:xfrm>
            <a:off x="4244253" y="3022176"/>
            <a:ext cx="2581275" cy="9842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>
              <a:defRPr/>
            </a:pPr>
            <a:r>
              <a:rPr lang="en-US" sz="6400" dirty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Britannic Bold" charset="0"/>
                <a:ea typeface="Britannic Bold" charset="0"/>
                <a:cs typeface="Britannic Bold" charset="0"/>
                <a:sym typeface="Britannic Bold" charset="0"/>
              </a:rPr>
              <a:t>Quality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D0541426-5C43-1E4C-A11B-4DF009444DA4}"/>
              </a:ext>
            </a:extLst>
          </p:cNvPr>
          <p:cNvSpPr>
            <a:spLocks/>
          </p:cNvSpPr>
          <p:nvPr/>
        </p:nvSpPr>
        <p:spPr bwMode="auto">
          <a:xfrm rot="1617747">
            <a:off x="6555414" y="4699546"/>
            <a:ext cx="4335463" cy="1016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>
              <a:defRPr/>
            </a:pPr>
            <a:r>
              <a:rPr lang="en-US" sz="6400" dirty="0">
                <a:solidFill>
                  <a:srgbClr val="008000"/>
                </a:solidFill>
                <a:effectLst>
                  <a:outerShdw blurRad="38100" dist="38100" dir="2700000" algn="tl" rotWithShape="0">
                    <a:schemeClr val="tx2"/>
                  </a:outerShdw>
                </a:effectLst>
                <a:latin typeface="Copperplate Gothic Bold" charset="0"/>
                <a:ea typeface="Copperplate Gothic Bold" charset="0"/>
                <a:cs typeface="Copperplate Gothic Bold" charset="0"/>
                <a:sym typeface="Copperplate Gothic Bold" charset="0"/>
              </a:rPr>
              <a:t>Integrity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41B07E9-439C-6049-BA9F-7B5FF9B52097}"/>
              </a:ext>
            </a:extLst>
          </p:cNvPr>
          <p:cNvSpPr>
            <a:spLocks/>
          </p:cNvSpPr>
          <p:nvPr/>
        </p:nvSpPr>
        <p:spPr bwMode="auto">
          <a:xfrm rot="19560571">
            <a:off x="1128240" y="4184427"/>
            <a:ext cx="3575979" cy="196977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>
              <a:defRPr/>
            </a:pPr>
            <a:r>
              <a:rPr lang="en-US" sz="640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Britannic Bold" charset="0"/>
                <a:ea typeface="Britannic Bold" charset="0"/>
                <a:cs typeface="Britannic Bold" charset="0"/>
                <a:sym typeface="Britannic Bold" charset="0"/>
              </a:rPr>
              <a:t>Customer</a:t>
            </a:r>
          </a:p>
          <a:p>
            <a:pPr marL="39688">
              <a:defRPr/>
            </a:pPr>
            <a:r>
              <a:rPr lang="en-US" sz="640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Britannic Bold" charset="0"/>
                <a:ea typeface="Britannic Bold" charset="0"/>
                <a:cs typeface="Britannic Bold" charset="0"/>
                <a:sym typeface="Britannic Bold" charset="0"/>
              </a:rPr>
              <a:t>Focus</a:t>
            </a: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84B9067C-1EB3-4748-A70A-CF5DF80FE7E9}"/>
              </a:ext>
            </a:extLst>
          </p:cNvPr>
          <p:cNvSpPr>
            <a:spLocks/>
          </p:cNvSpPr>
          <p:nvPr/>
        </p:nvSpPr>
        <p:spPr bwMode="auto">
          <a:xfrm rot="20821543">
            <a:off x="6898625" y="1731855"/>
            <a:ext cx="2393603" cy="92333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>
              <a:defRPr/>
            </a:pPr>
            <a:r>
              <a:rPr lang="en-US" sz="6000" b="1" cap="small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Chalkboard" charset="0"/>
                <a:ea typeface="Chalkboard" charset="0"/>
                <a:cs typeface="Chalkboard" charset="0"/>
                <a:sym typeface="Copperplate Gothic Bold" charset="0"/>
              </a:rPr>
              <a:t>People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5AFD2589-BAFF-A94E-B197-FF1B2A9F4A41}"/>
              </a:ext>
            </a:extLst>
          </p:cNvPr>
          <p:cNvSpPr>
            <a:spLocks/>
          </p:cNvSpPr>
          <p:nvPr/>
        </p:nvSpPr>
        <p:spPr bwMode="auto">
          <a:xfrm rot="1728883">
            <a:off x="2322034" y="1730878"/>
            <a:ext cx="2610330" cy="73866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>
              <a:defRPr/>
            </a:pPr>
            <a:r>
              <a:rPr lang="en-US" sz="4800" b="1" cap="small" dirty="0">
                <a:ln>
                  <a:solidFill>
                    <a:srgbClr val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Bangla MN" charset="0"/>
                <a:ea typeface="Bangla MN" charset="0"/>
                <a:cs typeface="Bangla MN" charset="0"/>
                <a:sym typeface="Copperplate Gothic Bold" charset="0"/>
              </a:rPr>
              <a:t>Profits</a:t>
            </a:r>
          </a:p>
        </p:txBody>
      </p:sp>
    </p:spTree>
    <p:extLst>
      <p:ext uri="{BB962C8B-B14F-4D97-AF65-F5344CB8AC3E}">
        <p14:creationId xmlns:p14="http://schemas.microsoft.com/office/powerpoint/2010/main" val="277033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261938" y="257176"/>
            <a:ext cx="8882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When Values Collide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5A79A04-ED2F-AE47-AC4C-0C845FAA5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628900" y="1447800"/>
            <a:ext cx="6934200" cy="5193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3263801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261938" y="257176"/>
            <a:ext cx="8882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Safety As A Core Value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113C5B6-2DA1-EA4F-84AC-83C2CD8B6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25522" t="20074" r="26300" b="19702"/>
          <a:stretch/>
        </p:blipFill>
        <p:spPr bwMode="auto">
          <a:xfrm>
            <a:off x="3464718" y="1362074"/>
            <a:ext cx="5262564" cy="5262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83FC06-1FF8-2846-AB21-34EF4747977A}"/>
              </a:ext>
            </a:extLst>
          </p:cNvPr>
          <p:cNvSpPr txBox="1"/>
          <p:nvPr/>
        </p:nvSpPr>
        <p:spPr>
          <a:xfrm>
            <a:off x="5266474" y="3406914"/>
            <a:ext cx="1743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60000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  <a:t>Safety</a:t>
            </a:r>
            <a:endParaRPr lang="en-US" sz="1800" kern="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6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6577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0FBD591-2C8B-B34F-9B5D-18CF5B9B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715000" y="3533096"/>
            <a:ext cx="5956403" cy="2978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FE1E36F-AB6F-9C46-9F4B-7BAA91FC73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585" r="2187"/>
          <a:stretch/>
        </p:blipFill>
        <p:spPr bwMode="auto">
          <a:xfrm flipH="1">
            <a:off x="609600" y="1295400"/>
            <a:ext cx="4648200" cy="4475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</p:pic>
      <p:sp>
        <p:nvSpPr>
          <p:cNvPr id="5" name="Text Box 12">
            <a:extLst>
              <a:ext uri="{FF2B5EF4-FFF2-40B4-BE49-F238E27FC236}">
                <a16:creationId xmlns:a16="http://schemas.microsoft.com/office/drawing/2014/main" id="{6167729E-13A1-5047-A24E-D9BC39580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257176"/>
            <a:ext cx="8882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My Focus</a:t>
            </a:r>
          </a:p>
        </p:txBody>
      </p:sp>
    </p:spTree>
    <p:extLst>
      <p:ext uri="{BB962C8B-B14F-4D97-AF65-F5344CB8AC3E}">
        <p14:creationId xmlns:p14="http://schemas.microsoft.com/office/powerpoint/2010/main" val="2824704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3A53AAD6-AD61-4146-B7F3-D2F4A2622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305050" y="1295400"/>
            <a:ext cx="7581900" cy="5357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0F1F53-88F4-DB45-8F16-9D9A5FC92791}"/>
              </a:ext>
            </a:extLst>
          </p:cNvPr>
          <p:cNvSpPr/>
          <p:nvPr/>
        </p:nvSpPr>
        <p:spPr>
          <a:xfrm rot="20701433">
            <a:off x="6172200" y="2343150"/>
            <a:ext cx="2560638" cy="9223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Britannic Bold" charset="0"/>
                <a:cs typeface="Arial"/>
                <a:sym typeface="Britannic Bold" charset="0"/>
              </a:rPr>
              <a:t>S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Britannic Bold" charset="0"/>
                <a:cs typeface="Arial"/>
                <a:sym typeface="Britannic Bold" charset="0"/>
              </a:rPr>
              <a:t>A</a:t>
            </a:r>
            <a:r>
              <a:rPr lang="en-US" sz="3600" b="1" kern="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Britannic Bold" charset="0"/>
                <a:cs typeface="Arial"/>
                <a:sym typeface="Britannic Bold" charset="0"/>
              </a:rPr>
              <a:t>F</a:t>
            </a:r>
            <a:r>
              <a:rPr lang="en-US" sz="4000" b="1" kern="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Britannic Bold" charset="0"/>
                <a:cs typeface="Arial"/>
                <a:sym typeface="Britannic Bold" charset="0"/>
              </a:rPr>
              <a:t>E</a:t>
            </a:r>
            <a:r>
              <a:rPr lang="en-US" sz="4400" b="1" kern="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Britannic Bold" charset="0"/>
                <a:cs typeface="Arial"/>
                <a:sym typeface="Britannic Bold" charset="0"/>
              </a:rPr>
              <a:t>T</a:t>
            </a:r>
            <a:r>
              <a:rPr lang="en-US" sz="4800" b="1" kern="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Britannic Bold" charset="0"/>
                <a:cs typeface="Arial"/>
                <a:sym typeface="Britannic Bold" charset="0"/>
              </a:rPr>
              <a:t>Y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Britannic Bold" charset="0"/>
                <a:cs typeface="Arial"/>
                <a:sym typeface="Britannic Bold" charset="0"/>
              </a:rPr>
              <a:t>!!</a:t>
            </a:r>
            <a:endParaRPr lang="en-US" sz="540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D980D17A-23A0-9A4A-BBF8-7D2ACDB8C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257176"/>
            <a:ext cx="8882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Safety As A Core Value</a:t>
            </a:r>
          </a:p>
        </p:txBody>
      </p:sp>
    </p:spTree>
    <p:extLst>
      <p:ext uri="{BB962C8B-B14F-4D97-AF65-F5344CB8AC3E}">
        <p14:creationId xmlns:p14="http://schemas.microsoft.com/office/powerpoint/2010/main" val="2150654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64B305F1-300C-9949-9713-D1376E2F0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326872" y="1295400"/>
            <a:ext cx="5538257" cy="4153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E00E647-00B0-5845-9E2D-0A75C22030EB}"/>
              </a:ext>
            </a:extLst>
          </p:cNvPr>
          <p:cNvSpPr/>
          <p:nvPr/>
        </p:nvSpPr>
        <p:spPr>
          <a:xfrm>
            <a:off x="2681288" y="5537200"/>
            <a:ext cx="68580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Capitals"/>
                <a:ea typeface="ＭＳ Ｐゴシック" charset="-128"/>
                <a:cs typeface="Capitals"/>
              </a:rPr>
              <a:t>The Rumor Mill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24B761C2-5CDE-AF42-81CE-7A4BD9276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257176"/>
            <a:ext cx="8882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Safety As A Core Value</a:t>
            </a:r>
          </a:p>
        </p:txBody>
      </p:sp>
    </p:spTree>
    <p:extLst>
      <p:ext uri="{BB962C8B-B14F-4D97-AF65-F5344CB8AC3E}">
        <p14:creationId xmlns:p14="http://schemas.microsoft.com/office/powerpoint/2010/main" val="514554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CFE4D1B8-45E3-884B-AFB4-2C33FBA54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 flipH="1">
            <a:off x="2828925" y="1447800"/>
            <a:ext cx="6534150" cy="514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</p:pic>
      <p:sp>
        <p:nvSpPr>
          <p:cNvPr id="4" name="Text Box 12">
            <a:extLst>
              <a:ext uri="{FF2B5EF4-FFF2-40B4-BE49-F238E27FC236}">
                <a16:creationId xmlns:a16="http://schemas.microsoft.com/office/drawing/2014/main" id="{CF34D9DA-1970-EC43-8261-BAC8C8194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257176"/>
            <a:ext cx="8882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Safety As A Core Value</a:t>
            </a:r>
          </a:p>
        </p:txBody>
      </p:sp>
    </p:spTree>
    <p:extLst>
      <p:ext uri="{BB962C8B-B14F-4D97-AF65-F5344CB8AC3E}">
        <p14:creationId xmlns:p14="http://schemas.microsoft.com/office/powerpoint/2010/main" val="3142934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1254701-F7C6-2E46-B8DB-53812098F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/>
          </a:blip>
          <a:srcRect l="27706" r="15295"/>
          <a:stretch>
            <a:fillRect/>
          </a:stretch>
        </p:blipFill>
        <p:spPr bwMode="auto">
          <a:xfrm>
            <a:off x="631351" y="1250156"/>
            <a:ext cx="3483450" cy="290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6D9A25D-6D2E-2044-A836-14E55CCEE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417000" y="1249734"/>
            <a:ext cx="4212104" cy="2901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97B15CB-488C-BE4C-A9A2-6B3611E30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451596" y="4221534"/>
            <a:ext cx="3288808" cy="2461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BD4ACB-FBB5-0640-B0D7-DEE40432928F}"/>
              </a:ext>
            </a:extLst>
          </p:cNvPr>
          <p:cNvSpPr/>
          <p:nvPr/>
        </p:nvSpPr>
        <p:spPr>
          <a:xfrm>
            <a:off x="4997767" y="3875307"/>
            <a:ext cx="2030413" cy="31543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99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Comic Sans MS"/>
                <a:ea typeface="ＭＳ Ｐゴシック" charset="-128"/>
                <a:cs typeface="Comic Sans MS"/>
              </a:rPr>
              <a:t>X</a:t>
            </a:r>
            <a:endParaRPr lang="en-US" sz="96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4C3D82E6-7548-894C-96A2-6DDD5D461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257176"/>
            <a:ext cx="8882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Safety As A Core Value</a:t>
            </a:r>
          </a:p>
        </p:txBody>
      </p:sp>
    </p:spTree>
    <p:extLst>
      <p:ext uri="{BB962C8B-B14F-4D97-AF65-F5344CB8AC3E}">
        <p14:creationId xmlns:p14="http://schemas.microsoft.com/office/powerpoint/2010/main" val="148875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CB2DF3B-7FE6-5C48-AE05-F530D8BA06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25522" t="20074" r="26300" b="19702"/>
          <a:stretch/>
        </p:blipFill>
        <p:spPr bwMode="auto">
          <a:xfrm>
            <a:off x="3576639" y="1362074"/>
            <a:ext cx="5038725" cy="503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C13F8D-7FAB-6247-9299-A4ACA303A4FB}"/>
              </a:ext>
            </a:extLst>
          </p:cNvPr>
          <p:cNvSpPr txBox="1"/>
          <p:nvPr/>
        </p:nvSpPr>
        <p:spPr>
          <a:xfrm>
            <a:off x="5266474" y="3406914"/>
            <a:ext cx="1743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chemeClr val="accent4">
                      <a:alpha val="60000"/>
                    </a:schemeClr>
                  </a:outerShdw>
                </a:effectLst>
                <a:latin typeface="Arial"/>
                <a:ea typeface="ＭＳ Ｐゴシック" charset="-128"/>
                <a:cs typeface="Arial"/>
              </a:rPr>
              <a:t>Safety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 rotWithShape="0">
                  <a:schemeClr val="accent4"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B105F7-A804-3A47-B67B-10A0115878AC}"/>
              </a:ext>
            </a:extLst>
          </p:cNvPr>
          <p:cNvSpPr/>
          <p:nvPr/>
        </p:nvSpPr>
        <p:spPr>
          <a:xfrm>
            <a:off x="3124200" y="1392261"/>
            <a:ext cx="22621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Productivity</a:t>
            </a:r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D4A14A-514E-C54D-A68E-FC3A5E996030}"/>
              </a:ext>
            </a:extLst>
          </p:cNvPr>
          <p:cNvSpPr/>
          <p:nvPr/>
        </p:nvSpPr>
        <p:spPr>
          <a:xfrm>
            <a:off x="7131452" y="1524000"/>
            <a:ext cx="14029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Quality</a:t>
            </a:r>
            <a:endParaRPr lang="en-US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C5C660-B3D4-034B-80BD-A6822A7D7C5E}"/>
              </a:ext>
            </a:extLst>
          </p:cNvPr>
          <p:cNvSpPr/>
          <p:nvPr/>
        </p:nvSpPr>
        <p:spPr>
          <a:xfrm>
            <a:off x="7966678" y="5017677"/>
            <a:ext cx="1883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Efficiency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2291EF-6C51-A948-8607-2C34B8295287}"/>
              </a:ext>
            </a:extLst>
          </p:cNvPr>
          <p:cNvSpPr/>
          <p:nvPr/>
        </p:nvSpPr>
        <p:spPr>
          <a:xfrm>
            <a:off x="5370538" y="5953780"/>
            <a:ext cx="1603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Integrity</a:t>
            </a:r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B475C8-70C1-8046-80B1-769FEBA95928}"/>
              </a:ext>
            </a:extLst>
          </p:cNvPr>
          <p:cNvSpPr/>
          <p:nvPr/>
        </p:nvSpPr>
        <p:spPr>
          <a:xfrm>
            <a:off x="8301441" y="3010731"/>
            <a:ext cx="186301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Customer</a:t>
            </a:r>
          </a:p>
          <a:p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Focus</a:t>
            </a:r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4EEB3C-C88A-BC47-A0FE-BAA616738899}"/>
              </a:ext>
            </a:extLst>
          </p:cNvPr>
          <p:cNvSpPr/>
          <p:nvPr/>
        </p:nvSpPr>
        <p:spPr>
          <a:xfrm>
            <a:off x="1982305" y="4977957"/>
            <a:ext cx="244169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Continuous</a:t>
            </a:r>
          </a:p>
          <a:p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Improvement</a:t>
            </a:r>
            <a:endParaRPr lang="en-US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E700A3-CFF1-6148-AE99-5A676C8B37AB}"/>
              </a:ext>
            </a:extLst>
          </p:cNvPr>
          <p:cNvSpPr/>
          <p:nvPr/>
        </p:nvSpPr>
        <p:spPr>
          <a:xfrm>
            <a:off x="1828801" y="3124200"/>
            <a:ext cx="21034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Leadership</a:t>
            </a:r>
            <a:endParaRPr lang="en-US" sz="2800" dirty="0"/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0FFBD647-2E57-9E4D-9B92-50EC97F6F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257176"/>
            <a:ext cx="8882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Safety As A Core Value</a:t>
            </a:r>
          </a:p>
        </p:txBody>
      </p:sp>
    </p:spTree>
    <p:extLst>
      <p:ext uri="{BB962C8B-B14F-4D97-AF65-F5344CB8AC3E}">
        <p14:creationId xmlns:p14="http://schemas.microsoft.com/office/powerpoint/2010/main" val="568006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7EA9287-3679-9941-87F6-08144CDFA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74613" y="2915703"/>
            <a:ext cx="4753915" cy="158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F94A29-228C-F94E-B0E7-01406F584D24}"/>
              </a:ext>
            </a:extLst>
          </p:cNvPr>
          <p:cNvSpPr/>
          <p:nvPr/>
        </p:nvSpPr>
        <p:spPr>
          <a:xfrm>
            <a:off x="5328528" y="1761003"/>
            <a:ext cx="2055371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39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Comic Sans MS"/>
                <a:ea typeface="ＭＳ Ｐゴシック" charset="-128"/>
                <a:cs typeface="Comic Sans MS"/>
              </a:rPr>
              <a:t>≠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F3A625F-1BA9-2D4D-9EE1-FAFC6DD96D71}"/>
              </a:ext>
            </a:extLst>
          </p:cNvPr>
          <p:cNvGrpSpPr/>
          <p:nvPr/>
        </p:nvGrpSpPr>
        <p:grpSpPr>
          <a:xfrm>
            <a:off x="7315201" y="1752600"/>
            <a:ext cx="4114799" cy="3886200"/>
            <a:chOff x="5438467" y="1742281"/>
            <a:chExt cx="2971799" cy="2971800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43F94D59-EFB5-0B4B-B0B0-ECEDE0DCEB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/>
            <a:srcRect l="25522" t="20074" r="26300" b="19702"/>
            <a:stretch/>
          </p:blipFill>
          <p:spPr bwMode="auto">
            <a:xfrm>
              <a:off x="5438467" y="1742281"/>
              <a:ext cx="2971799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 prstMaterial="matte">
              <a:bevelT prst="angle"/>
            </a:sp3d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232506-2CE7-4947-9059-A4C11527EFA8}"/>
                </a:ext>
              </a:extLst>
            </p:cNvPr>
            <p:cNvSpPr txBox="1"/>
            <p:nvPr/>
          </p:nvSpPr>
          <p:spPr>
            <a:xfrm>
              <a:off x="6281003" y="2928669"/>
              <a:ext cx="12867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 rotWithShape="0">
                      <a:schemeClr val="accent4">
                        <a:alpha val="60000"/>
                      </a:schemeClr>
                    </a:outerShdw>
                  </a:effectLst>
                  <a:latin typeface="Arial"/>
                  <a:ea typeface="ＭＳ Ｐゴシック" charset="-128"/>
                  <a:cs typeface="Arial"/>
                </a:rPr>
                <a:t>Safety</a:t>
              </a:r>
              <a:endParaRPr lang="en-US" sz="2800" dirty="0">
                <a:solidFill>
                  <a:srgbClr val="FF0000"/>
                </a:solidFill>
                <a:effectLst>
                  <a:outerShdw blurRad="38100" dist="38100" dir="2700000" algn="tl" rotWithShape="0">
                    <a:schemeClr val="accent4">
                      <a:alpha val="60000"/>
                    </a:schemeClr>
                  </a:outerShdw>
                </a:effectLst>
              </a:endParaRPr>
            </a:p>
          </p:txBody>
        </p:sp>
      </p:grpSp>
      <p:sp>
        <p:nvSpPr>
          <p:cNvPr id="9" name="Text Box 12">
            <a:extLst>
              <a:ext uri="{FF2B5EF4-FFF2-40B4-BE49-F238E27FC236}">
                <a16:creationId xmlns:a16="http://schemas.microsoft.com/office/drawing/2014/main" id="{1DBC3329-73DA-9B4F-8F8D-D02B5224D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257176"/>
            <a:ext cx="8882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Safety As A Core Value</a:t>
            </a:r>
          </a:p>
        </p:txBody>
      </p:sp>
    </p:spTree>
    <p:extLst>
      <p:ext uri="{BB962C8B-B14F-4D97-AF65-F5344CB8AC3E}">
        <p14:creationId xmlns:p14="http://schemas.microsoft.com/office/powerpoint/2010/main" val="23137286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D086547E-9353-C945-873B-14FA66DB9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634604" y="1720567"/>
            <a:ext cx="6922793" cy="445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0C08353-D66F-B247-BB96-EA3676E72294}"/>
              </a:ext>
            </a:extLst>
          </p:cNvPr>
          <p:cNvSpPr/>
          <p:nvPr/>
        </p:nvSpPr>
        <p:spPr>
          <a:xfrm>
            <a:off x="4165023" y="3886200"/>
            <a:ext cx="3861955" cy="193899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i="1" kern="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CULTURE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i="1" kern="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AT RISK!</a:t>
            </a:r>
            <a:endParaRPr lang="en-US" sz="6000" i="1" kern="0" dirty="0">
              <a:solidFill>
                <a:srgbClr val="FF0000"/>
              </a:solidFill>
            </a:endParaRP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005AA839-F2FB-B14F-B552-F63458F38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257176"/>
            <a:ext cx="8882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Hazards To Your Culture</a:t>
            </a:r>
          </a:p>
        </p:txBody>
      </p:sp>
    </p:spTree>
    <p:extLst>
      <p:ext uri="{BB962C8B-B14F-4D97-AF65-F5344CB8AC3E}">
        <p14:creationId xmlns:p14="http://schemas.microsoft.com/office/powerpoint/2010/main" val="756199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AC963FD9-EF02-F94F-AE83-C8C49CBDF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194081" y="1798637"/>
            <a:ext cx="3508888" cy="4077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F0AA11C-E720-CE47-80BE-BE3E5FA65B6F}"/>
              </a:ext>
            </a:extLst>
          </p:cNvPr>
          <p:cNvGrpSpPr/>
          <p:nvPr/>
        </p:nvGrpSpPr>
        <p:grpSpPr>
          <a:xfrm>
            <a:off x="5915818" y="1472147"/>
            <a:ext cx="5133182" cy="4928653"/>
            <a:chOff x="4391818" y="1295399"/>
            <a:chExt cx="5133182" cy="492865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8E29142-25D3-8646-8A35-580F83CAE082}"/>
                </a:ext>
              </a:extLst>
            </p:cNvPr>
            <p:cNvSpPr/>
            <p:nvPr/>
          </p:nvSpPr>
          <p:spPr>
            <a:xfrm>
              <a:off x="6019800" y="1295399"/>
              <a:ext cx="1848984" cy="1044575"/>
            </a:xfrm>
            <a:prstGeom prst="ellipse">
              <a:avLst/>
            </a:prstGeom>
            <a:solidFill>
              <a:srgbClr val="FF0000"/>
            </a:solidFill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BB41266-8660-6843-B1E6-A2CB4CD848D4}"/>
                </a:ext>
              </a:extLst>
            </p:cNvPr>
            <p:cNvSpPr/>
            <p:nvPr/>
          </p:nvSpPr>
          <p:spPr>
            <a:xfrm>
              <a:off x="4391818" y="2438400"/>
              <a:ext cx="5133182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000"/>
                </a:spcAft>
                <a:defRPr/>
              </a:pPr>
              <a:r>
                <a:rPr lang="en-US" sz="2800" b="1" dirty="0">
                  <a:solidFill>
                    <a:srgbClr val="FFFFFF"/>
                  </a:solidFill>
                  <a:effectLst>
                    <a:outerShdw blurRad="38100" dist="38100" dir="2700000" algn="tl" rotWithShape="0">
                      <a:srgbClr val="000000"/>
                    </a:outerShdw>
                  </a:effectLst>
                  <a:latin typeface="Arial"/>
                  <a:ea typeface="ＭＳ Ｐゴシック" charset="-128"/>
                  <a:cs typeface="Arial"/>
                </a:rPr>
                <a:t>Disengagement</a:t>
              </a:r>
              <a:endParaRPr lang="en-US" sz="2800" b="1" dirty="0"/>
            </a:p>
            <a:p>
              <a:pPr>
                <a:spcAft>
                  <a:spcPts val="3000"/>
                </a:spcAft>
                <a:defRPr/>
              </a:pPr>
              <a:r>
                <a:rPr lang="en-US" sz="2800" b="1" dirty="0">
                  <a:solidFill>
                    <a:srgbClr val="FFFFFF"/>
                  </a:solidFill>
                  <a:effectLst>
                    <a:outerShdw blurRad="38100" dist="38100" dir="2700000" algn="tl" rotWithShape="0">
                      <a:srgbClr val="000000"/>
                    </a:outerShdw>
                  </a:effectLst>
                  <a:latin typeface="Arial"/>
                  <a:ea typeface="ＭＳ Ｐゴシック" charset="-128"/>
                  <a:cs typeface="Arial"/>
                </a:rPr>
                <a:t>Doing just enough to get by</a:t>
              </a:r>
            </a:p>
            <a:p>
              <a:pPr>
                <a:spcAft>
                  <a:spcPts val="3000"/>
                </a:spcAft>
                <a:defRPr/>
              </a:pPr>
              <a:r>
                <a:rPr lang="en-US" sz="2800" b="1" dirty="0">
                  <a:solidFill>
                    <a:srgbClr val="FFFFFF"/>
                  </a:solidFill>
                  <a:effectLst>
                    <a:outerShdw blurRad="38100" dist="38100" dir="2700000" algn="tl" rotWithShape="0">
                      <a:srgbClr val="000000"/>
                    </a:outerShdw>
                  </a:effectLst>
                  <a:latin typeface="Arial"/>
                  <a:ea typeface="ＭＳ Ｐゴシック" charset="-128"/>
                  <a:cs typeface="Arial"/>
                </a:rPr>
                <a:t>Not taking the initiative</a:t>
              </a:r>
            </a:p>
            <a:p>
              <a:pPr>
                <a:spcAft>
                  <a:spcPts val="3000"/>
                </a:spcAft>
                <a:defRPr/>
              </a:pPr>
              <a:r>
                <a:rPr lang="en-US" sz="2800" b="1" dirty="0">
                  <a:solidFill>
                    <a:srgbClr val="FFFFFF"/>
                  </a:solidFill>
                  <a:effectLst>
                    <a:outerShdw blurRad="38100" dist="38100" dir="2700000" algn="tl" rotWithShape="0">
                      <a:srgbClr val="000000"/>
                    </a:outerShdw>
                  </a:effectLst>
                  <a:latin typeface="Arial"/>
                  <a:ea typeface="ＭＳ Ｐゴシック" charset="-128"/>
                  <a:cs typeface="Arial"/>
                </a:rPr>
                <a:t>Taking Safety shortcuts</a:t>
              </a:r>
            </a:p>
            <a:p>
              <a:pPr>
                <a:spcAft>
                  <a:spcPts val="3000"/>
                </a:spcAft>
                <a:defRPr/>
              </a:pPr>
              <a:r>
                <a:rPr lang="en-US" sz="2800" b="1" dirty="0">
                  <a:solidFill>
                    <a:srgbClr val="FFFFFF"/>
                  </a:solidFill>
                  <a:effectLst>
                    <a:outerShdw blurRad="38100" dist="38100" dir="2700000" algn="tl" rotWithShape="0">
                      <a:srgbClr val="000000"/>
                    </a:outerShdw>
                  </a:effectLst>
                  <a:latin typeface="Arial"/>
                  <a:ea typeface="ＭＳ Ｐゴシック" charset="-128"/>
                  <a:cs typeface="Arial"/>
                </a:rPr>
                <a:t>Accepting lower standards</a:t>
              </a:r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44CF02E3-25FF-944B-A305-571C7C2D74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0750" y="1595734"/>
              <a:ext cx="191026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News Gothic MT" charset="0"/>
                  <a:ea typeface="News Gothic MT" charset="0"/>
                  <a:cs typeface="News Gothic MT" charset="0"/>
                </a:rPr>
                <a:t>DANGER!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0" name="Text Box 12">
            <a:extLst>
              <a:ext uri="{FF2B5EF4-FFF2-40B4-BE49-F238E27FC236}">
                <a16:creationId xmlns:a16="http://schemas.microsoft.com/office/drawing/2014/main" id="{C9E1316B-F60A-7845-90F6-12F1EE5C5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257176"/>
            <a:ext cx="8882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Hazards To Your Culture</a:t>
            </a:r>
          </a:p>
        </p:txBody>
      </p:sp>
    </p:spTree>
    <p:extLst>
      <p:ext uri="{BB962C8B-B14F-4D97-AF65-F5344CB8AC3E}">
        <p14:creationId xmlns:p14="http://schemas.microsoft.com/office/powerpoint/2010/main" val="257746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261938" y="257176"/>
            <a:ext cx="8882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Hazards To Your Culture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20295D7-232B-7C41-B0AD-985E0FCBB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38900" y="1371600"/>
            <a:ext cx="4164069" cy="4216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2C3D1CE-4EB6-054E-8C4F-9293BD31C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6152785" cy="4007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430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-12700"/>
            <a:ext cx="12344400" cy="688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18885F43-DE59-E44C-93E5-6D5C7922A1B6}"/>
              </a:ext>
            </a:extLst>
          </p:cNvPr>
          <p:cNvSpPr/>
          <p:nvPr/>
        </p:nvSpPr>
        <p:spPr bwMode="auto">
          <a:xfrm>
            <a:off x="3067050" y="1524000"/>
            <a:ext cx="6057900" cy="3461657"/>
          </a:xfrm>
          <a:prstGeom prst="cloudCallout">
            <a:avLst>
              <a:gd name="adj1" fmla="val -42262"/>
              <a:gd name="adj2" fmla="val 88971"/>
            </a:avLst>
          </a:prstGeom>
          <a:solidFill>
            <a:schemeClr val="accent1"/>
          </a:solidFill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800" dirty="0"/>
          </a:p>
          <a:p>
            <a:r>
              <a:rPr lang="en-US" sz="6000" b="1" dirty="0">
                <a:latin typeface="Chalkboard" panose="03050602040202020205" pitchFamily="66" charset="77"/>
              </a:rPr>
              <a:t>Hmmm…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9D54BB36-7E90-5346-94D1-E8BDCD466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257176"/>
            <a:ext cx="8882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So, Now What?</a:t>
            </a:r>
          </a:p>
        </p:txBody>
      </p:sp>
    </p:spTree>
    <p:extLst>
      <p:ext uri="{BB962C8B-B14F-4D97-AF65-F5344CB8AC3E}">
        <p14:creationId xmlns:p14="http://schemas.microsoft.com/office/powerpoint/2010/main" val="350991817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15400BC-8D79-4140-9672-A1C5A27CAD20}"/>
              </a:ext>
            </a:extLst>
          </p:cNvPr>
          <p:cNvSpPr/>
          <p:nvPr/>
        </p:nvSpPr>
        <p:spPr>
          <a:xfrm>
            <a:off x="289485" y="268070"/>
            <a:ext cx="35205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My Point Of View</a:t>
            </a:r>
            <a:endParaRPr lang="en-US" sz="3600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5CC2607-B45B-7D43-A4EA-5FCD60082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9600" y="1485900"/>
            <a:ext cx="3721100" cy="494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1648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-25400"/>
            <a:ext cx="12344400" cy="688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A8BDB92-EEEC-D543-86B4-BB341DFE4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92479" y="2438400"/>
            <a:ext cx="10607043" cy="274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/>
          </a:sp3d>
        </p:spPr>
      </p:pic>
      <p:sp>
        <p:nvSpPr>
          <p:cNvPr id="5" name="Text Box 12">
            <a:extLst>
              <a:ext uri="{FF2B5EF4-FFF2-40B4-BE49-F238E27FC236}">
                <a16:creationId xmlns:a16="http://schemas.microsoft.com/office/drawing/2014/main" id="{9C28532F-9495-524F-A4A6-878CB8E92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257176"/>
            <a:ext cx="8882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Right Away…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-25400"/>
            <a:ext cx="12344400" cy="688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A8BDB92-EEEC-D543-86B4-BB341DFE4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338262" y="1905000"/>
            <a:ext cx="9515476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/>
          </a:sp3d>
        </p:spPr>
      </p:pic>
      <p:sp>
        <p:nvSpPr>
          <p:cNvPr id="5" name="Text Box 12">
            <a:extLst>
              <a:ext uri="{FF2B5EF4-FFF2-40B4-BE49-F238E27FC236}">
                <a16:creationId xmlns:a16="http://schemas.microsoft.com/office/drawing/2014/main" id="{1AD4256F-9224-4442-B0F1-04663D1FE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257176"/>
            <a:ext cx="8882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Right Away…</a:t>
            </a:r>
          </a:p>
        </p:txBody>
      </p:sp>
    </p:spTree>
    <p:extLst>
      <p:ext uri="{BB962C8B-B14F-4D97-AF65-F5344CB8AC3E}">
        <p14:creationId xmlns:p14="http://schemas.microsoft.com/office/powerpoint/2010/main" val="37348102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261938" y="257176"/>
            <a:ext cx="8882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Under-Communicating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A86B6C6-391E-0F4A-B352-FA4A7F9B7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181884" y="1295400"/>
            <a:ext cx="3828232" cy="541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/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79BA7A3-9DDC-FF4C-B5D3-EA817B783158}"/>
              </a:ext>
            </a:extLst>
          </p:cNvPr>
          <p:cNvSpPr/>
          <p:nvPr/>
        </p:nvSpPr>
        <p:spPr>
          <a:xfrm>
            <a:off x="4267200" y="1828800"/>
            <a:ext cx="362616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4000" b="1" u="sng" kern="0" dirty="0">
                <a:solidFill>
                  <a:sysClr val="windowText" lastClr="000000"/>
                </a:solidFill>
                <a:effectLst>
                  <a:outerShdw blurRad="38100" dist="38100" dir="2700000" algn="tl" rotWithShape="0">
                    <a:srgbClr val="FFFFFF"/>
                  </a:outerShdw>
                </a:effectLst>
                <a:latin typeface="Handwriting - Dakota"/>
                <a:ea typeface="ＭＳ Ｐゴシック" charset="-128"/>
                <a:cs typeface="Handwriting - Dakota"/>
              </a:rPr>
              <a:t>The Four S’s</a:t>
            </a:r>
          </a:p>
          <a:p>
            <a:pPr fontAlgn="auto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4000" b="1" kern="0" dirty="0">
                <a:solidFill>
                  <a:sysClr val="windowText" lastClr="000000"/>
                </a:solidFill>
                <a:effectLst>
                  <a:outerShdw blurRad="38100" dist="38100" dir="2700000" algn="tl" rotWithShape="0">
                    <a:srgbClr val="FFFFFF"/>
                  </a:outerShdw>
                </a:effectLst>
                <a:latin typeface="Handwriting - Dakota"/>
                <a:ea typeface="ＭＳ Ｐゴシック" charset="-128"/>
                <a:cs typeface="Handwriting - Dakota"/>
              </a:rPr>
              <a:t>Safety</a:t>
            </a:r>
          </a:p>
          <a:p>
            <a:pPr fontAlgn="auto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4000" b="1" kern="0" dirty="0">
                <a:solidFill>
                  <a:sysClr val="windowText" lastClr="000000"/>
                </a:solidFill>
                <a:effectLst>
                  <a:outerShdw blurRad="38100" dist="38100" dir="2700000" algn="tl" rotWithShape="0">
                    <a:srgbClr val="FFFFFF"/>
                  </a:outerShdw>
                </a:effectLst>
                <a:latin typeface="Handwriting - Dakota"/>
                <a:ea typeface="ＭＳ Ｐゴシック" charset="-128"/>
                <a:cs typeface="Handwriting - Dakota"/>
              </a:rPr>
              <a:t>Schedule</a:t>
            </a:r>
          </a:p>
          <a:p>
            <a:pPr fontAlgn="auto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4000" b="1" kern="0" dirty="0">
                <a:solidFill>
                  <a:sysClr val="windowText" lastClr="000000"/>
                </a:solidFill>
                <a:effectLst>
                  <a:outerShdw blurRad="38100" dist="38100" dir="2700000" algn="tl" rotWithShape="0">
                    <a:srgbClr val="FFFFFF"/>
                  </a:outerShdw>
                </a:effectLst>
                <a:latin typeface="Handwriting - Dakota"/>
                <a:ea typeface="ＭＳ Ｐゴシック" charset="-128"/>
                <a:cs typeface="Handwriting - Dakota"/>
              </a:rPr>
              <a:t>$$$</a:t>
            </a:r>
          </a:p>
          <a:p>
            <a:pPr fontAlgn="auto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4000" b="1" kern="0" dirty="0">
                <a:solidFill>
                  <a:sysClr val="windowText" lastClr="000000"/>
                </a:solidFill>
                <a:effectLst>
                  <a:outerShdw blurRad="38100" dist="38100" dir="2700000" algn="tl" rotWithShape="0">
                    <a:srgbClr val="FFFFFF"/>
                  </a:outerShdw>
                </a:effectLst>
                <a:latin typeface="Handwriting - Dakota"/>
                <a:ea typeface="ＭＳ Ｐゴシック" charset="-128"/>
                <a:cs typeface="Handwriting - Dakota"/>
              </a:rPr>
              <a:t>Satisfied Client</a:t>
            </a:r>
            <a:endParaRPr lang="en-US" sz="40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0011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0"/>
            <a:ext cx="12344400" cy="688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477127" y="1121841"/>
            <a:ext cx="7237746" cy="5431359"/>
          </a:xfrm>
          <a:prstGeom prst="rect">
            <a:avLst/>
          </a:prstGeom>
          <a:noFill/>
          <a:ln w="57150" cmpd="sng">
            <a:noFill/>
            <a:round/>
            <a:headEnd/>
            <a:tailEnd/>
          </a:ln>
          <a:scene3d>
            <a:camera prst="orthographicFront"/>
            <a:lightRig rig="threePt" dir="t"/>
          </a:scene3d>
          <a:sp3d extrusionH="76200" contourW="12700">
            <a:bevelT prst="angle"/>
            <a:contourClr>
              <a:schemeClr val="accent4"/>
            </a:contourClr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54758" y="4648200"/>
            <a:ext cx="8682487" cy="1565694"/>
          </a:xfrm>
          <a:prstGeom prst="rect">
            <a:avLst/>
          </a:prstGeom>
          <a:noFill/>
          <a:ln w="57150" cmpd="sng">
            <a:noFill/>
            <a:round/>
            <a:headEnd/>
            <a:tailEnd/>
          </a:ln>
          <a:scene3d>
            <a:camera prst="orthographicFront"/>
            <a:lightRig rig="threePt" dir="t"/>
          </a:scene3d>
          <a:sp3d extrusionH="76200" contourW="12700">
            <a:bevelT prst="angle"/>
            <a:contourClr>
              <a:schemeClr val="accent4"/>
            </a:contourClr>
          </a:sp3d>
        </p:spPr>
      </p:pic>
      <p:sp>
        <p:nvSpPr>
          <p:cNvPr id="7" name="Text Box 12">
            <a:extLst>
              <a:ext uri="{FF2B5EF4-FFF2-40B4-BE49-F238E27FC236}">
                <a16:creationId xmlns:a16="http://schemas.microsoft.com/office/drawing/2014/main" id="{0CBFA0F7-FD2F-864A-96DF-DE9839368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257176"/>
            <a:ext cx="8882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Right Away…</a:t>
            </a:r>
          </a:p>
        </p:txBody>
      </p:sp>
    </p:spTree>
    <p:extLst>
      <p:ext uri="{BB962C8B-B14F-4D97-AF65-F5344CB8AC3E}">
        <p14:creationId xmlns:p14="http://schemas.microsoft.com/office/powerpoint/2010/main" val="9946676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-19050"/>
            <a:ext cx="12344400" cy="688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Text Box 12">
            <a:extLst>
              <a:ext uri="{FF2B5EF4-FFF2-40B4-BE49-F238E27FC236}">
                <a16:creationId xmlns:a16="http://schemas.microsoft.com/office/drawing/2014/main" id="{0CBFA0F7-FD2F-864A-96DF-DE9839368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257176"/>
            <a:ext cx="8882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Right Away…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847F817-C90D-934D-A01A-E19E4057C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28414"/>
          <a:stretch/>
        </p:blipFill>
        <p:spPr bwMode="auto">
          <a:xfrm>
            <a:off x="3282157" y="1312281"/>
            <a:ext cx="5627687" cy="52409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/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305598371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261938" y="257176"/>
            <a:ext cx="8882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And In Conclusion…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8372076-C9E2-9642-90FD-85950A096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415030" y="1282186"/>
            <a:ext cx="3361941" cy="2680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828E602-0ECA-9E46-8D09-49972F90C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85800" y="2514600"/>
            <a:ext cx="2930878" cy="4106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E64699D-5F3A-5B4C-84B9-D6DA0985F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019800" y="4278006"/>
            <a:ext cx="5694310" cy="234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68863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3D92B3-DAC3-5F4A-BB63-0CF0AECB9C7E}"/>
              </a:ext>
            </a:extLst>
          </p:cNvPr>
          <p:cNvSpPr/>
          <p:nvPr/>
        </p:nvSpPr>
        <p:spPr>
          <a:xfrm>
            <a:off x="-1" y="0"/>
            <a:ext cx="12190413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rgbClr val="16A8CC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solidFill>
                <a:srgbClr val="FFFFFF"/>
              </a:solidFill>
              <a:latin typeface="Helvetica"/>
              <a:ea typeface="ヒラギノ角ゴ ProN W3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1D4F385-E150-9748-A278-14B4FBFFF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99564" y="1143000"/>
            <a:ext cx="979287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30237416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261938" y="257176"/>
            <a:ext cx="8882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Thanks!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DA1CB0C-A53D-5248-9FC8-F12F853A1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8578" y="3893847"/>
            <a:ext cx="673891" cy="67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52FAB4BA-A06E-8A44-8FA4-985805350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8577" y="3014608"/>
            <a:ext cx="667298" cy="66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3333434-55DE-E042-B9F5-A946DAB4B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4034" y="4773674"/>
            <a:ext cx="742567" cy="78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12B321C-76BB-004A-B2B2-C2107AD181B6}"/>
              </a:ext>
            </a:extLst>
          </p:cNvPr>
          <p:cNvSpPr/>
          <p:nvPr/>
        </p:nvSpPr>
        <p:spPr>
          <a:xfrm>
            <a:off x="2476500" y="1600200"/>
            <a:ext cx="7239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  <a:defRPr/>
            </a:pPr>
            <a:r>
              <a:rPr lang="en-US" sz="5400" b="1" i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Ronn Lehmann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BA8DF0-6BD6-C649-8698-C49A82EA5136}"/>
              </a:ext>
            </a:extLst>
          </p:cNvPr>
          <p:cNvSpPr/>
          <p:nvPr/>
        </p:nvSpPr>
        <p:spPr>
          <a:xfrm>
            <a:off x="3581400" y="2952230"/>
            <a:ext cx="6324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4000" b="1" kern="0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ronn@ronnlehmann.com</a:t>
            </a:r>
          </a:p>
          <a:p>
            <a:pPr algn="l" fontAlgn="auto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4000" b="1" kern="0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612-353-7800</a:t>
            </a:r>
          </a:p>
          <a:p>
            <a:pPr algn="l" fontAlgn="auto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4000" b="1" kern="0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www.ronnlehmann.com</a:t>
            </a:r>
            <a:endParaRPr lang="en-US" sz="40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557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137997-1503-D240-85BF-57F1AA2FC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9600" y="1485900"/>
            <a:ext cx="8407400" cy="495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5400BC-8D79-4140-9672-A1C5A27CAD20}"/>
              </a:ext>
            </a:extLst>
          </p:cNvPr>
          <p:cNvSpPr/>
          <p:nvPr/>
        </p:nvSpPr>
        <p:spPr>
          <a:xfrm>
            <a:off x="289485" y="268070"/>
            <a:ext cx="35205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My Point Of View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50150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261938" y="257176"/>
            <a:ext cx="8882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Reasons People Don’t Work Safely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274541F-5070-324E-A41F-0083D51994E2}"/>
              </a:ext>
            </a:extLst>
          </p:cNvPr>
          <p:cNvSpPr>
            <a:spLocks/>
          </p:cNvSpPr>
          <p:nvPr/>
        </p:nvSpPr>
        <p:spPr bwMode="auto">
          <a:xfrm>
            <a:off x="3416301" y="1574800"/>
            <a:ext cx="5073825" cy="4842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marL="496888" indent="-457200" algn="l">
              <a:lnSpc>
                <a:spcPct val="150000"/>
              </a:lnSpc>
              <a:buClr>
                <a:srgbClr val="FFFFFF"/>
              </a:buClr>
              <a:buSzPct val="100000"/>
              <a:buFont typeface="Arial" charset="0"/>
              <a:buChar char="•"/>
              <a:defRPr/>
            </a:pPr>
            <a:r>
              <a:rPr lang="en-US" sz="3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Don’t know 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WHAT</a:t>
            </a:r>
            <a:r>
              <a:rPr lang="en-US" sz="3600" dirty="0">
                <a:solidFill>
                  <a:srgbClr val="FF6600"/>
                </a:solidFill>
                <a:latin typeface="Apple Casual" charset="0"/>
                <a:ea typeface="Apple Casual" charset="0"/>
                <a:cs typeface="Apple Casual" charset="0"/>
                <a:sym typeface="Apple Casual" charset="0"/>
              </a:rPr>
              <a:t> </a:t>
            </a:r>
            <a:r>
              <a:rPr lang="en-US" sz="3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to do</a:t>
            </a:r>
          </a:p>
          <a:p>
            <a:pPr marL="496888" indent="-457200" algn="l">
              <a:lnSpc>
                <a:spcPct val="150000"/>
              </a:lnSpc>
              <a:buClr>
                <a:srgbClr val="FFFFFF"/>
              </a:buClr>
              <a:buSzPct val="100000"/>
              <a:buFont typeface="Arial" charset="0"/>
              <a:buChar char="•"/>
              <a:defRPr/>
            </a:pPr>
            <a:r>
              <a:rPr lang="en-US" sz="3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Don’t know 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HOW</a:t>
            </a:r>
            <a:endParaRPr lang="en-US" sz="3200" dirty="0">
              <a:solidFill>
                <a:srgbClr val="FFFFFF"/>
              </a:solidFill>
              <a:latin typeface="Consolas Bold" charset="0"/>
              <a:ea typeface="Consolas Bold" charset="0"/>
              <a:cs typeface="Consolas Bold" charset="0"/>
              <a:sym typeface="Consolas Bold" charset="0"/>
            </a:endParaRPr>
          </a:p>
          <a:p>
            <a:pPr marL="496888" indent="-457200" algn="l">
              <a:lnSpc>
                <a:spcPct val="150000"/>
              </a:lnSpc>
              <a:buClr>
                <a:srgbClr val="FFFFFF"/>
              </a:buClr>
              <a:buSzPct val="100000"/>
              <a:buFont typeface="Arial" charset="0"/>
              <a:buChar char="•"/>
              <a:defRPr/>
            </a:pPr>
            <a:r>
              <a:rPr lang="en-US" sz="3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Don’t have the 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TOOLS</a:t>
            </a:r>
            <a:endParaRPr lang="en-US" sz="3200" b="1" dirty="0">
              <a:solidFill>
                <a:srgbClr val="FFFFFF"/>
              </a:solidFill>
              <a:latin typeface="Goudy Old Style" charset="0"/>
              <a:ea typeface="Times" charset="0"/>
              <a:cs typeface="Times" charset="0"/>
              <a:sym typeface="Goudy Old Style" charset="0"/>
            </a:endParaRPr>
          </a:p>
          <a:p>
            <a:pPr marL="496888" indent="-457200" algn="l">
              <a:lnSpc>
                <a:spcPct val="150000"/>
              </a:lnSpc>
              <a:buClr>
                <a:srgbClr val="FFFFFF"/>
              </a:buClr>
              <a:buSzPct val="100000"/>
              <a:buFont typeface="Arial" charset="0"/>
              <a:buChar char="•"/>
              <a:defRPr/>
            </a:pPr>
            <a:r>
              <a:rPr lang="en-US" sz="3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Don’t 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WANT</a:t>
            </a:r>
            <a:r>
              <a:rPr lang="en-US" sz="28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3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to</a:t>
            </a:r>
          </a:p>
          <a:p>
            <a:pPr marL="496888" indent="-457200" algn="l">
              <a:lnSpc>
                <a:spcPct val="150000"/>
              </a:lnSpc>
              <a:buClr>
                <a:srgbClr val="FFFFFF"/>
              </a:buClr>
              <a:buSzPct val="100000"/>
              <a:buFont typeface="Arial" charset="0"/>
              <a:buChar char="•"/>
              <a:defRPr/>
            </a:pPr>
            <a:r>
              <a:rPr lang="en-US" sz="3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Think they 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ARE</a:t>
            </a:r>
            <a:endParaRPr lang="en-US" sz="3200" dirty="0">
              <a:solidFill>
                <a:srgbClr val="FFFFFF"/>
              </a:solidFill>
              <a:latin typeface="Mistral" charset="0"/>
              <a:ea typeface="Apple Chancery" charset="0"/>
              <a:cs typeface="Apple Chancery" charset="0"/>
              <a:sym typeface="Mistral" charset="0"/>
            </a:endParaRPr>
          </a:p>
          <a:p>
            <a:pPr marL="496888" indent="-457200" algn="l">
              <a:lnSpc>
                <a:spcPct val="150000"/>
              </a:lnSpc>
              <a:buClr>
                <a:srgbClr val="FFFFFF"/>
              </a:buClr>
              <a:buSzPct val="100000"/>
              <a:buFont typeface="Arial" charset="0"/>
              <a:buChar char="•"/>
              <a:defRPr/>
            </a:pPr>
            <a:r>
              <a:rPr lang="en-US" sz="3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Don’t think they 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HAVE</a:t>
            </a:r>
            <a:r>
              <a:rPr lang="en-US" sz="2800" b="1" i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3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to</a:t>
            </a:r>
          </a:p>
          <a:p>
            <a:pPr marL="496888" indent="-457200" algn="l">
              <a:lnSpc>
                <a:spcPct val="150000"/>
              </a:lnSpc>
              <a:defRPr/>
            </a:pPr>
            <a:endParaRPr lang="en-US" sz="1800" dirty="0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969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261938" y="257176"/>
            <a:ext cx="8882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Reasons People Don’t Work Safely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6A3BEE-CB25-C244-B47C-136DF19F6884}"/>
              </a:ext>
            </a:extLst>
          </p:cNvPr>
          <p:cNvSpPr>
            <a:spLocks/>
          </p:cNvSpPr>
          <p:nvPr/>
        </p:nvSpPr>
        <p:spPr bwMode="auto">
          <a:xfrm>
            <a:off x="3416301" y="1574800"/>
            <a:ext cx="5093061" cy="484228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marL="496888" indent="-457200" algn="l">
              <a:lnSpc>
                <a:spcPct val="150000"/>
              </a:lnSpc>
              <a:buClr>
                <a:srgbClr val="FFFFFF"/>
              </a:buClr>
              <a:buSzPct val="100000"/>
              <a:buFont typeface="Arial" charset="0"/>
              <a:buChar char="•"/>
              <a:defRPr/>
            </a:pPr>
            <a:r>
              <a:rPr lang="en-US" sz="3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Don’t know 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WHAT</a:t>
            </a:r>
            <a:r>
              <a:rPr lang="en-US" sz="3600" dirty="0">
                <a:solidFill>
                  <a:srgbClr val="FF6600"/>
                </a:solidFill>
                <a:latin typeface="Apple Casual" charset="0"/>
                <a:ea typeface="Apple Casual" charset="0"/>
                <a:cs typeface="Apple Casual" charset="0"/>
                <a:sym typeface="Apple Casual" charset="0"/>
              </a:rPr>
              <a:t> </a:t>
            </a:r>
            <a:r>
              <a:rPr lang="en-US" sz="3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to do</a:t>
            </a:r>
          </a:p>
          <a:p>
            <a:pPr marL="496888" indent="-457200" algn="l">
              <a:lnSpc>
                <a:spcPct val="150000"/>
              </a:lnSpc>
              <a:buClr>
                <a:srgbClr val="EBEBEB"/>
              </a:buClr>
              <a:buSzPct val="100000"/>
              <a:buFont typeface="Arial" charset="0"/>
              <a:buChar char="•"/>
              <a:defRPr/>
            </a:pPr>
            <a:r>
              <a:rPr lang="en-US" sz="3000" b="1" dirty="0">
                <a:solidFill>
                  <a:srgbClr val="FFFFFF">
                    <a:alpha val="30000"/>
                  </a:srgbClr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Don’t know </a:t>
            </a:r>
            <a:r>
              <a:rPr lang="en-US" sz="3200" b="1" dirty="0">
                <a:solidFill>
                  <a:srgbClr val="FFFFFF">
                    <a:alpha val="30000"/>
                  </a:srgbClr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HOW</a:t>
            </a:r>
            <a:endParaRPr lang="en-US" sz="3200" dirty="0">
              <a:solidFill>
                <a:srgbClr val="FFFFFF">
                  <a:alpha val="30000"/>
                </a:srgbClr>
              </a:solidFill>
              <a:latin typeface="Consolas Bold" charset="0"/>
              <a:ea typeface="Consolas Bold" charset="0"/>
              <a:cs typeface="Consolas Bold" charset="0"/>
              <a:sym typeface="Consolas Bold" charset="0"/>
            </a:endParaRPr>
          </a:p>
          <a:p>
            <a:pPr marL="496888" indent="-457200" algn="l">
              <a:lnSpc>
                <a:spcPct val="150000"/>
              </a:lnSpc>
              <a:buClr>
                <a:srgbClr val="FFFFFF"/>
              </a:buClr>
              <a:buSzPct val="100000"/>
              <a:buFont typeface="Arial" charset="0"/>
              <a:buChar char="•"/>
              <a:defRPr/>
            </a:pPr>
            <a:r>
              <a:rPr lang="en-US" sz="3000" b="1" dirty="0">
                <a:solidFill>
                  <a:srgbClr val="FFFFFF">
                    <a:alpha val="30000"/>
                  </a:srgbClr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Don’t have the </a:t>
            </a:r>
            <a:r>
              <a:rPr lang="en-US" sz="3200" b="1" dirty="0">
                <a:solidFill>
                  <a:srgbClr val="FFFFFF">
                    <a:alpha val="30000"/>
                  </a:srgbClr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TOOLS</a:t>
            </a:r>
            <a:endParaRPr lang="en-US" sz="3200" b="1" dirty="0">
              <a:solidFill>
                <a:srgbClr val="FFFFFF">
                  <a:alpha val="30000"/>
                </a:srgbClr>
              </a:solidFill>
              <a:latin typeface="Goudy Old Style" charset="0"/>
              <a:ea typeface="Times" charset="0"/>
              <a:cs typeface="Times" charset="0"/>
              <a:sym typeface="Goudy Old Style" charset="0"/>
            </a:endParaRPr>
          </a:p>
          <a:p>
            <a:pPr marL="496888" indent="-457200" algn="l">
              <a:lnSpc>
                <a:spcPct val="150000"/>
              </a:lnSpc>
              <a:buClr>
                <a:srgbClr val="FFFFFF"/>
              </a:buClr>
              <a:buSzPct val="100000"/>
              <a:buFont typeface="Arial" charset="0"/>
              <a:buChar char="•"/>
              <a:defRPr/>
            </a:pPr>
            <a:r>
              <a:rPr lang="en-US" sz="3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Don’t 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WANT</a:t>
            </a:r>
            <a:r>
              <a:rPr lang="en-US" sz="2800" b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3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to</a:t>
            </a:r>
          </a:p>
          <a:p>
            <a:pPr marL="496888" indent="-457200" algn="l">
              <a:lnSpc>
                <a:spcPct val="150000"/>
              </a:lnSpc>
              <a:buClr>
                <a:srgbClr val="FFFFFF"/>
              </a:buClr>
              <a:buSzPct val="100000"/>
              <a:buFont typeface="Arial" charset="0"/>
              <a:buChar char="•"/>
              <a:defRPr/>
            </a:pPr>
            <a:r>
              <a:rPr lang="en-US" sz="3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Think they 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ARE</a:t>
            </a:r>
            <a:endParaRPr lang="en-US" sz="3200" dirty="0">
              <a:solidFill>
                <a:srgbClr val="FFFFFF"/>
              </a:solidFill>
              <a:latin typeface="Mistral" charset="0"/>
              <a:ea typeface="Apple Chancery" charset="0"/>
              <a:cs typeface="Apple Chancery" charset="0"/>
              <a:sym typeface="Mistral" charset="0"/>
            </a:endParaRPr>
          </a:p>
          <a:p>
            <a:pPr marL="496888" indent="-457200" algn="l">
              <a:lnSpc>
                <a:spcPct val="150000"/>
              </a:lnSpc>
              <a:buClr>
                <a:srgbClr val="FFFFFF"/>
              </a:buClr>
              <a:buSzPct val="100000"/>
              <a:buFont typeface="Arial" charset="0"/>
              <a:buChar char="•"/>
              <a:defRPr/>
            </a:pPr>
            <a:r>
              <a:rPr lang="en-US" sz="3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Don’t think they 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HAVE</a:t>
            </a:r>
            <a:r>
              <a:rPr lang="en-US" sz="2800" b="1" i="1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30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to</a:t>
            </a:r>
          </a:p>
          <a:p>
            <a:pPr marL="496888" indent="-457200" algn="l">
              <a:lnSpc>
                <a:spcPct val="150000"/>
              </a:lnSpc>
              <a:defRPr/>
            </a:pPr>
            <a:endParaRPr lang="en-US" sz="1800" dirty="0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795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1">
            <a:extLst>
              <a:ext uri="{FF2B5EF4-FFF2-40B4-BE49-F238E27FC236}">
                <a16:creationId xmlns:a16="http://schemas.microsoft.com/office/drawing/2014/main" id="{62A3D3D0-3666-2846-B9A7-14C74E2C2F06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1676400"/>
            <a:ext cx="8566150" cy="3581400"/>
            <a:chOff x="228600" y="1295398"/>
            <a:chExt cx="8566302" cy="3581402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6AF5CD9C-49E8-1542-B44F-8C79B7583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b="71538"/>
            <a:stretch>
              <a:fillRect/>
            </a:stretch>
          </p:blipFill>
          <p:spPr bwMode="auto">
            <a:xfrm>
              <a:off x="387502" y="3467100"/>
              <a:ext cx="8407400" cy="14097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8" name="Group 15">
              <a:extLst>
                <a:ext uri="{FF2B5EF4-FFF2-40B4-BE49-F238E27FC236}">
                  <a16:creationId xmlns:a16="http://schemas.microsoft.com/office/drawing/2014/main" id="{094093E5-B506-D046-9EDD-91DAC8D010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600" y="1295398"/>
              <a:ext cx="4038600" cy="1905001"/>
              <a:chOff x="495300" y="4267200"/>
              <a:chExt cx="8153400" cy="1905003"/>
            </a:xfrm>
          </p:grpSpPr>
          <p:sp>
            <p:nvSpPr>
              <p:cNvPr id="9" name="AutoShape 7">
                <a:extLst>
                  <a:ext uri="{FF2B5EF4-FFF2-40B4-BE49-F238E27FC236}">
                    <a16:creationId xmlns:a16="http://schemas.microsoft.com/office/drawing/2014/main" id="{C87DB4D6-F243-0A4A-8048-9D483DBFF5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300" y="4267200"/>
                <a:ext cx="8153400" cy="1219200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204A73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" name="Text Box 8">
                <a:extLst>
                  <a:ext uri="{FF2B5EF4-FFF2-40B4-BE49-F238E27FC236}">
                    <a16:creationId xmlns:a16="http://schemas.microsoft.com/office/drawing/2014/main" id="{C840CE6C-0AC5-DE47-91C6-91209BC1DE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65792" y="4437062"/>
                <a:ext cx="7012562" cy="17351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lnSpc>
                    <a:spcPct val="90000"/>
                  </a:lnSpc>
                  <a:defRPr/>
                </a:pPr>
                <a:r>
                  <a:rPr lang="en-US" sz="5400" b="1" dirty="0">
                    <a:solidFill>
                      <a:schemeClr val="bg1"/>
                    </a:solidFill>
                    <a:effectLst>
                      <a:outerShdw blurRad="38100" dist="38100" dir="2700000" algn="tl" rotWithShape="0">
                        <a:schemeClr val="tx1"/>
                      </a:outerShdw>
                    </a:effectLst>
                    <a:latin typeface="Arial"/>
                    <a:ea typeface="ＭＳ Ｐゴシック" charset="-128"/>
                    <a:cs typeface="Arial"/>
                  </a:rPr>
                  <a:t>Culture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ea typeface="ＭＳ Ｐゴシック" charset="-128"/>
                    <a:cs typeface="ＭＳ Ｐゴシック" charset="-128"/>
                  </a:rPr>
                  <a:t> </a:t>
                </a:r>
                <a:br>
                  <a:rPr lang="en-US" sz="3200" b="1" dirty="0">
                    <a:solidFill>
                      <a:schemeClr val="bg1"/>
                    </a:solidFill>
                    <a:ea typeface="ＭＳ Ｐゴシック" charset="-128"/>
                    <a:cs typeface="ＭＳ Ｐゴシック" charset="-128"/>
                  </a:rPr>
                </a:br>
                <a:endParaRPr lang="en-US" sz="3200" b="1" dirty="0">
                  <a:solidFill>
                    <a:schemeClr val="bg1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sp>
        <p:nvSpPr>
          <p:cNvPr id="11" name="Down Arrow 10">
            <a:extLst>
              <a:ext uri="{FF2B5EF4-FFF2-40B4-BE49-F238E27FC236}">
                <a16:creationId xmlns:a16="http://schemas.microsoft.com/office/drawing/2014/main" id="{CB569334-F0DF-4E40-914B-9644A020B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3048000"/>
            <a:ext cx="1143000" cy="685800"/>
          </a:xfrm>
          <a:prstGeom prst="downArrow">
            <a:avLst>
              <a:gd name="adj1" fmla="val 50000"/>
              <a:gd name="adj2" fmla="val 58616"/>
            </a:avLst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12B5FE-42F1-3944-A70A-E92338756F1D}"/>
              </a:ext>
            </a:extLst>
          </p:cNvPr>
          <p:cNvSpPr/>
          <p:nvPr/>
        </p:nvSpPr>
        <p:spPr>
          <a:xfrm>
            <a:off x="289485" y="268070"/>
            <a:ext cx="35205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My Point Of View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88358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261938" y="257176"/>
            <a:ext cx="8882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What Is Culture?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7583BF6-4603-724D-815E-4028FF847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09600" y="1357801"/>
            <a:ext cx="3050266" cy="170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42DF18-B632-CE49-84A9-E7B66E77F5D9}"/>
              </a:ext>
            </a:extLst>
          </p:cNvPr>
          <p:cNvSpPr/>
          <p:nvPr/>
        </p:nvSpPr>
        <p:spPr>
          <a:xfrm>
            <a:off x="4876800" y="1489421"/>
            <a:ext cx="488146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FF0000"/>
                  </a:outerShdw>
                </a:effectLst>
                <a:latin typeface="Curlz MT"/>
                <a:ea typeface="ＭＳ Ｐゴシック" charset="-128"/>
                <a:cs typeface="Curlz MT"/>
              </a:rPr>
              <a:t>Personality</a:t>
            </a:r>
            <a:endParaRPr lang="en-US" sz="8800" dirty="0">
              <a:solidFill>
                <a:schemeClr val="bg1"/>
              </a:solidFill>
              <a:effectLst>
                <a:outerShdw blurRad="38100" dist="38100" dir="2700000" algn="tl" rotWithShape="0">
                  <a:srgbClr val="FF0000"/>
                </a:outerShdw>
              </a:effectLst>
              <a:latin typeface="Curlz MT"/>
              <a:cs typeface="Curlz M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52FE0E-EDDF-654A-AD18-77C01D783BBE}"/>
              </a:ext>
            </a:extLst>
          </p:cNvPr>
          <p:cNvGrpSpPr/>
          <p:nvPr/>
        </p:nvGrpSpPr>
        <p:grpSpPr>
          <a:xfrm>
            <a:off x="1943100" y="3736350"/>
            <a:ext cx="8305800" cy="2554545"/>
            <a:chOff x="381000" y="4051023"/>
            <a:chExt cx="8305800" cy="255454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9CB892-D4F1-314F-9609-A3A39D00ECD5}"/>
                </a:ext>
              </a:extLst>
            </p:cNvPr>
            <p:cNvSpPr/>
            <p:nvPr/>
          </p:nvSpPr>
          <p:spPr>
            <a:xfrm>
              <a:off x="381000" y="4051023"/>
              <a:ext cx="3693640" cy="2062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rgbClr val="FFFFFF"/>
                  </a:solidFill>
                  <a:effectLst>
                    <a:outerShdw blurRad="38100" dist="38100" dir="2700000" algn="tl" rotWithShape="0">
                      <a:srgbClr val="000000"/>
                    </a:outerShdw>
                  </a:effectLst>
                  <a:latin typeface="Arial"/>
                  <a:ea typeface="ＭＳ Ｐゴシック" charset="-128"/>
                  <a:cs typeface="Arial"/>
                </a:rPr>
                <a:t>Values</a:t>
              </a:r>
            </a:p>
            <a:p>
              <a:pPr algn="l"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rgbClr val="FFFFFF"/>
                  </a:solidFill>
                  <a:effectLst>
                    <a:outerShdw blurRad="38100" dist="38100" dir="2700000" algn="tl" rotWithShape="0">
                      <a:srgbClr val="000000"/>
                    </a:outerShdw>
                  </a:effectLst>
                  <a:latin typeface="Arial"/>
                  <a:ea typeface="ＭＳ Ｐゴシック" charset="-128"/>
                  <a:cs typeface="Arial"/>
                </a:rPr>
                <a:t>Assumptions</a:t>
              </a:r>
            </a:p>
            <a:p>
              <a:pPr algn="l"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rgbClr val="FFFFFF"/>
                  </a:solidFill>
                  <a:effectLst>
                    <a:outerShdw blurRad="38100" dist="38100" dir="2700000" algn="tl" rotWithShape="0">
                      <a:srgbClr val="000000"/>
                    </a:outerShdw>
                  </a:effectLst>
                  <a:latin typeface="Arial"/>
                  <a:ea typeface="ＭＳ Ｐゴシック" charset="-128"/>
                  <a:cs typeface="Arial"/>
                </a:rPr>
                <a:t>Behavioral Norms</a:t>
              </a:r>
            </a:p>
            <a:p>
              <a:pPr algn="l"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rgbClr val="FFFFFF"/>
                  </a:solidFill>
                  <a:effectLst>
                    <a:outerShdw blurRad="38100" dist="38100" dir="2700000" algn="tl" rotWithShape="0">
                      <a:srgbClr val="000000"/>
                    </a:outerShdw>
                  </a:effectLst>
                  <a:latin typeface="Arial"/>
                  <a:ea typeface="ＭＳ Ｐゴシック" charset="-128"/>
                  <a:cs typeface="Arial"/>
                </a:rPr>
                <a:t>Artifacts </a:t>
              </a:r>
              <a:endParaRPr lang="en-US" sz="32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BC75918-940D-6845-9068-7B81139661ED}"/>
                </a:ext>
              </a:extLst>
            </p:cNvPr>
            <p:cNvSpPr/>
            <p:nvPr/>
          </p:nvSpPr>
          <p:spPr>
            <a:xfrm>
              <a:off x="4425697" y="4051023"/>
              <a:ext cx="4261103" cy="25545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rgbClr val="FFFFFF"/>
                  </a:solidFill>
                  <a:effectLst>
                    <a:outerShdw blurRad="38100" dist="38100" dir="2700000" algn="tl" rotWithShape="0">
                      <a:srgbClr val="000000"/>
                    </a:outerShdw>
                  </a:effectLst>
                  <a:latin typeface="Arial"/>
                  <a:ea typeface="ＭＳ Ｐゴシック" charset="-128"/>
                  <a:cs typeface="Arial"/>
                </a:rPr>
                <a:t>Language</a:t>
              </a:r>
            </a:p>
            <a:p>
              <a:pPr algn="r"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rgbClr val="FFFFFF"/>
                  </a:solidFill>
                  <a:effectLst>
                    <a:outerShdw blurRad="38100" dist="38100" dir="2700000" algn="tl" rotWithShape="0">
                      <a:srgbClr val="000000"/>
                    </a:outerShdw>
                  </a:effectLst>
                  <a:latin typeface="Arial"/>
                  <a:ea typeface="ＭＳ Ｐゴシック" charset="-128"/>
                  <a:cs typeface="Arial"/>
                </a:rPr>
                <a:t>Symbols</a:t>
              </a:r>
            </a:p>
            <a:p>
              <a:pPr algn="r"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rgbClr val="FFFFFF"/>
                  </a:solidFill>
                  <a:effectLst>
                    <a:outerShdw blurRad="38100" dist="38100" dir="2700000" algn="tl" rotWithShape="0">
                      <a:srgbClr val="000000"/>
                    </a:outerShdw>
                  </a:effectLst>
                  <a:latin typeface="Arial"/>
                  <a:ea typeface="ＭＳ Ｐゴシック" charset="-128"/>
                  <a:cs typeface="Arial"/>
                </a:rPr>
                <a:t>Stories &amp; Legends</a:t>
              </a:r>
            </a:p>
            <a:p>
              <a:pPr algn="r"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rgbClr val="FFFFFF"/>
                  </a:solidFill>
                  <a:effectLst>
                    <a:outerShdw blurRad="38100" dist="38100" dir="2700000" algn="tl" rotWithShape="0">
                      <a:srgbClr val="000000"/>
                    </a:outerShdw>
                  </a:effectLst>
                  <a:latin typeface="Arial"/>
                  <a:ea typeface="ＭＳ Ｐゴシック" charset="-128"/>
                  <a:cs typeface="Arial"/>
                </a:rPr>
                <a:t>Decision making</a:t>
              </a:r>
            </a:p>
            <a:p>
              <a:pPr algn="r"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rgbClr val="FFFFFF"/>
                  </a:solidFill>
                  <a:effectLst>
                    <a:outerShdw blurRad="38100" dist="38100" dir="2700000" algn="tl" rotWithShape="0">
                      <a:srgbClr val="000000"/>
                    </a:outerShdw>
                  </a:effectLst>
                  <a:latin typeface="Arial"/>
                  <a:ea typeface="ＭＳ Ｐゴシック" charset="-128"/>
                  <a:cs typeface="Arial"/>
                </a:rPr>
                <a:t>Daily work practices 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8537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261938" y="257176"/>
            <a:ext cx="8882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n-US" sz="3600" b="1" i="1" dirty="0">
                <a:solidFill>
                  <a:srgbClr val="002060"/>
                </a:solidFill>
                <a:effectLst>
                  <a:outerShdw blurRad="38100" dist="38100" dir="2700000" algn="tl" rotWithShape="0">
                    <a:srgbClr val="00A2E1">
                      <a:alpha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Helvetica" charset="0"/>
              </a:rPr>
              <a:t>What Is Culture?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7583BF6-4603-724D-815E-4028FF847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33400" y="1359253"/>
            <a:ext cx="4386990" cy="2907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9CB892-D4F1-314F-9609-A3A39D00ECD5}"/>
              </a:ext>
            </a:extLst>
          </p:cNvPr>
          <p:cNvSpPr/>
          <p:nvPr/>
        </p:nvSpPr>
        <p:spPr>
          <a:xfrm>
            <a:off x="2545990" y="4677995"/>
            <a:ext cx="7100021" cy="1646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What’s Important</a:t>
            </a:r>
          </a:p>
          <a:p>
            <a:pPr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Arial"/>
                <a:ea typeface="ＭＳ Ｐゴシック" charset="-128"/>
                <a:cs typeface="Arial"/>
              </a:rPr>
              <a:t>How People “Show Up”</a:t>
            </a:r>
            <a:endParaRPr lang="en-US" sz="48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F82CD7D-323B-1E4F-B0F2-BC3669861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79272" y="1378303"/>
            <a:ext cx="5447639" cy="288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277690094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- Title Slide">
  <a:themeElements>
    <a:clrScheme name="Default - Title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Slide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Default -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- Title and Content copy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 copy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Default - Title and Content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 Presentation">
  <a:themeElements>
    <a:clrScheme name="2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</TotalTime>
  <Pages>0</Pages>
  <Words>1444</Words>
  <Characters>0</Characters>
  <Application>Microsoft Macintosh PowerPoint</Application>
  <PresentationFormat>Widescreen</PresentationFormat>
  <Lines>0</Lines>
  <Paragraphs>211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65" baseType="lpstr">
      <vt:lpstr>ＭＳ Ｐゴシック</vt:lpstr>
      <vt:lpstr>ヒラギノ角ゴ ProN W3</vt:lpstr>
      <vt:lpstr>Apple Casual</vt:lpstr>
      <vt:lpstr>Apple Chancery</vt:lpstr>
      <vt:lpstr>Arial</vt:lpstr>
      <vt:lpstr>Arial Black</vt:lpstr>
      <vt:lpstr>Bangla MN</vt:lpstr>
      <vt:lpstr>Bank Gothic</vt:lpstr>
      <vt:lpstr>Britannic Bold</vt:lpstr>
      <vt:lpstr>Calibri</vt:lpstr>
      <vt:lpstr>Capitals</vt:lpstr>
      <vt:lpstr>Chalkboard</vt:lpstr>
      <vt:lpstr>Comic Sans MS</vt:lpstr>
      <vt:lpstr>Consolas Bold</vt:lpstr>
      <vt:lpstr>Copperplate Gothic Bold</vt:lpstr>
      <vt:lpstr>Curlz MT</vt:lpstr>
      <vt:lpstr>Gill Sans</vt:lpstr>
      <vt:lpstr>Goudy Old Style</vt:lpstr>
      <vt:lpstr>Handwriting - Dakota</vt:lpstr>
      <vt:lpstr>Helvetica</vt:lpstr>
      <vt:lpstr>Mistral</vt:lpstr>
      <vt:lpstr>News Gothic MT</vt:lpstr>
      <vt:lpstr>Times</vt:lpstr>
      <vt:lpstr>Wingdings</vt:lpstr>
      <vt:lpstr>Wingdings 3</vt:lpstr>
      <vt:lpstr>Default - Title Slide</vt:lpstr>
      <vt:lpstr>Default - Title and Content copy</vt:lpstr>
      <vt:lpstr>2_Blank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Ronn Lehmann</dc:creator>
  <cp:keywords/>
  <dc:description/>
  <cp:lastModifiedBy>Ronn Lehmann</cp:lastModifiedBy>
  <cp:revision>57</cp:revision>
  <cp:lastPrinted>2014-01-30T17:53:05Z</cp:lastPrinted>
  <dcterms:created xsi:type="dcterms:W3CDTF">2014-01-30T17:49:26Z</dcterms:created>
  <dcterms:modified xsi:type="dcterms:W3CDTF">2019-11-19T21:37:34Z</dcterms:modified>
  <cp:category/>
</cp:coreProperties>
</file>