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2.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5.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6.xml" ContentType="application/vnd.openxmlformats-officedocument.presentationml.notesSlide+xml"/>
  <Override PartName="/ppt/tags/tag52.xml" ContentType="application/vnd.openxmlformats-officedocument.presentationml.tags+xml"/>
  <Override PartName="/ppt/notesSlides/notesSlide17.xml" ContentType="application/vnd.openxmlformats-officedocument.presentationml.notesSlide+xml"/>
  <Override PartName="/ppt/tags/tag53.xml" ContentType="application/vnd.openxmlformats-officedocument.presentationml.tags+xml"/>
  <Override PartName="/ppt/notesSlides/notesSlide1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9.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2.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1"/>
    <p:sldMasterId id="2147483679" r:id="rId72"/>
  </p:sldMasterIdLst>
  <p:notesMasterIdLst>
    <p:notesMasterId r:id="rId152"/>
  </p:notesMasterIdLst>
  <p:sldIdLst>
    <p:sldId id="256" r:id="rId73"/>
    <p:sldId id="312" r:id="rId74"/>
    <p:sldId id="313" r:id="rId75"/>
    <p:sldId id="4377" r:id="rId76"/>
    <p:sldId id="4380" r:id="rId77"/>
    <p:sldId id="4378" r:id="rId78"/>
    <p:sldId id="4379" r:id="rId79"/>
    <p:sldId id="258" r:id="rId80"/>
    <p:sldId id="274" r:id="rId81"/>
    <p:sldId id="4386" r:id="rId82"/>
    <p:sldId id="266" r:id="rId83"/>
    <p:sldId id="4393" r:id="rId84"/>
    <p:sldId id="323" r:id="rId85"/>
    <p:sldId id="304" r:id="rId86"/>
    <p:sldId id="305" r:id="rId87"/>
    <p:sldId id="306" r:id="rId88"/>
    <p:sldId id="314" r:id="rId89"/>
    <p:sldId id="272" r:id="rId90"/>
    <p:sldId id="273" r:id="rId91"/>
    <p:sldId id="259" r:id="rId92"/>
    <p:sldId id="263" r:id="rId93"/>
    <p:sldId id="261" r:id="rId94"/>
    <p:sldId id="321" r:id="rId95"/>
    <p:sldId id="275" r:id="rId96"/>
    <p:sldId id="319" r:id="rId97"/>
    <p:sldId id="318" r:id="rId98"/>
    <p:sldId id="262" r:id="rId99"/>
    <p:sldId id="322" r:id="rId100"/>
    <p:sldId id="260" r:id="rId101"/>
    <p:sldId id="303" r:id="rId102"/>
    <p:sldId id="277" r:id="rId103"/>
    <p:sldId id="279" r:id="rId104"/>
    <p:sldId id="280" r:id="rId105"/>
    <p:sldId id="284" r:id="rId106"/>
    <p:sldId id="283" r:id="rId107"/>
    <p:sldId id="282" r:id="rId108"/>
    <p:sldId id="281" r:id="rId109"/>
    <p:sldId id="285" r:id="rId110"/>
    <p:sldId id="286" r:id="rId111"/>
    <p:sldId id="287" r:id="rId112"/>
    <p:sldId id="4388" r:id="rId113"/>
    <p:sldId id="4389" r:id="rId114"/>
    <p:sldId id="4390" r:id="rId115"/>
    <p:sldId id="4391" r:id="rId116"/>
    <p:sldId id="4397" r:id="rId117"/>
    <p:sldId id="294" r:id="rId118"/>
    <p:sldId id="290" r:id="rId119"/>
    <p:sldId id="293" r:id="rId120"/>
    <p:sldId id="288" r:id="rId121"/>
    <p:sldId id="310" r:id="rId122"/>
    <p:sldId id="311" r:id="rId123"/>
    <p:sldId id="4396" r:id="rId124"/>
    <p:sldId id="295" r:id="rId125"/>
    <p:sldId id="278" r:id="rId126"/>
    <p:sldId id="292" r:id="rId127"/>
    <p:sldId id="289" r:id="rId128"/>
    <p:sldId id="276" r:id="rId129"/>
    <p:sldId id="298" r:id="rId130"/>
    <p:sldId id="297" r:id="rId131"/>
    <p:sldId id="296" r:id="rId132"/>
    <p:sldId id="302" r:id="rId133"/>
    <p:sldId id="299" r:id="rId134"/>
    <p:sldId id="300" r:id="rId135"/>
    <p:sldId id="301" r:id="rId136"/>
    <p:sldId id="4387" r:id="rId137"/>
    <p:sldId id="4385" r:id="rId138"/>
    <p:sldId id="307" r:id="rId139"/>
    <p:sldId id="308" r:id="rId140"/>
    <p:sldId id="4381" r:id="rId141"/>
    <p:sldId id="4382" r:id="rId142"/>
    <p:sldId id="317" r:id="rId143"/>
    <p:sldId id="316" r:id="rId144"/>
    <p:sldId id="320" r:id="rId145"/>
    <p:sldId id="315" r:id="rId146"/>
    <p:sldId id="309" r:id="rId147"/>
    <p:sldId id="4394" r:id="rId148"/>
    <p:sldId id="4395" r:id="rId149"/>
    <p:sldId id="4383" r:id="rId150"/>
    <p:sldId id="270" r:id="rId151"/>
  </p:sldIdLst>
  <p:sldSz cx="9144000" cy="5143500" type="screen16x9"/>
  <p:notesSz cx="6858000" cy="9144000"/>
  <p:custDataLst>
    <p:tags r:id="rId1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a:srgbClr val="C9CACC"/>
    <a:srgbClr val="BEC0C2"/>
    <a:srgbClr val="BABCBE"/>
    <a:srgbClr val="ADAFB2"/>
    <a:srgbClr val="A1A1A4"/>
    <a:srgbClr val="919195"/>
    <a:srgbClr val="807F83"/>
    <a:srgbClr val="717073"/>
    <a:srgbClr val="0067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83536" autoAdjust="0"/>
  </p:normalViewPr>
  <p:slideViewPr>
    <p:cSldViewPr>
      <p:cViewPr varScale="1">
        <p:scale>
          <a:sx n="95" d="100"/>
          <a:sy n="95" d="100"/>
        </p:scale>
        <p:origin x="998" y="5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customXml" Target="../customXml/item26.xml"/><Relationship Id="rId117" Type="http://schemas.openxmlformats.org/officeDocument/2006/relationships/slide" Target="slides/slide45.xml"/><Relationship Id="rId21" Type="http://schemas.openxmlformats.org/officeDocument/2006/relationships/customXml" Target="../customXml/item21.xml"/><Relationship Id="rId42" Type="http://schemas.openxmlformats.org/officeDocument/2006/relationships/customXml" Target="../customXml/item42.xml"/><Relationship Id="rId47" Type="http://schemas.openxmlformats.org/officeDocument/2006/relationships/customXml" Target="../customXml/item47.xml"/><Relationship Id="rId63" Type="http://schemas.openxmlformats.org/officeDocument/2006/relationships/customXml" Target="../customXml/item63.xml"/><Relationship Id="rId68" Type="http://schemas.openxmlformats.org/officeDocument/2006/relationships/customXml" Target="../customXml/item68.xml"/><Relationship Id="rId84" Type="http://schemas.openxmlformats.org/officeDocument/2006/relationships/slide" Target="slides/slide12.xml"/><Relationship Id="rId89" Type="http://schemas.openxmlformats.org/officeDocument/2006/relationships/slide" Target="slides/slide17.xml"/><Relationship Id="rId112" Type="http://schemas.openxmlformats.org/officeDocument/2006/relationships/slide" Target="slides/slide40.xml"/><Relationship Id="rId133" Type="http://schemas.openxmlformats.org/officeDocument/2006/relationships/slide" Target="slides/slide61.xml"/><Relationship Id="rId138" Type="http://schemas.openxmlformats.org/officeDocument/2006/relationships/slide" Target="slides/slide66.xml"/><Relationship Id="rId154" Type="http://schemas.openxmlformats.org/officeDocument/2006/relationships/presProps" Target="presProps.xml"/><Relationship Id="rId16" Type="http://schemas.openxmlformats.org/officeDocument/2006/relationships/customXml" Target="../customXml/item16.xml"/><Relationship Id="rId107" Type="http://schemas.openxmlformats.org/officeDocument/2006/relationships/slide" Target="slides/slide35.xml"/><Relationship Id="rId11" Type="http://schemas.openxmlformats.org/officeDocument/2006/relationships/customXml" Target="../customXml/item11.xml"/><Relationship Id="rId32" Type="http://schemas.openxmlformats.org/officeDocument/2006/relationships/customXml" Target="../customXml/item32.xml"/><Relationship Id="rId37" Type="http://schemas.openxmlformats.org/officeDocument/2006/relationships/customXml" Target="../customXml/item37.xml"/><Relationship Id="rId53" Type="http://schemas.openxmlformats.org/officeDocument/2006/relationships/customXml" Target="../customXml/item53.xml"/><Relationship Id="rId58" Type="http://schemas.openxmlformats.org/officeDocument/2006/relationships/customXml" Target="../customXml/item58.xml"/><Relationship Id="rId74" Type="http://schemas.openxmlformats.org/officeDocument/2006/relationships/slide" Target="slides/slide2.xml"/><Relationship Id="rId79" Type="http://schemas.openxmlformats.org/officeDocument/2006/relationships/slide" Target="slides/slide7.xml"/><Relationship Id="rId102" Type="http://schemas.openxmlformats.org/officeDocument/2006/relationships/slide" Target="slides/slide30.xml"/><Relationship Id="rId123" Type="http://schemas.openxmlformats.org/officeDocument/2006/relationships/slide" Target="slides/slide51.xml"/><Relationship Id="rId128" Type="http://schemas.openxmlformats.org/officeDocument/2006/relationships/slide" Target="slides/slide56.xml"/><Relationship Id="rId144" Type="http://schemas.openxmlformats.org/officeDocument/2006/relationships/slide" Target="slides/slide72.xml"/><Relationship Id="rId149" Type="http://schemas.openxmlformats.org/officeDocument/2006/relationships/slide" Target="slides/slide77.xml"/><Relationship Id="rId5" Type="http://schemas.openxmlformats.org/officeDocument/2006/relationships/customXml" Target="../customXml/item5.xml"/><Relationship Id="rId90" Type="http://schemas.openxmlformats.org/officeDocument/2006/relationships/slide" Target="slides/slide18.xml"/><Relationship Id="rId95" Type="http://schemas.openxmlformats.org/officeDocument/2006/relationships/slide" Target="slides/slide23.xml"/><Relationship Id="rId22" Type="http://schemas.openxmlformats.org/officeDocument/2006/relationships/customXml" Target="../customXml/item22.xml"/><Relationship Id="rId27" Type="http://schemas.openxmlformats.org/officeDocument/2006/relationships/customXml" Target="../customXml/item27.xml"/><Relationship Id="rId43" Type="http://schemas.openxmlformats.org/officeDocument/2006/relationships/customXml" Target="../customXml/item43.xml"/><Relationship Id="rId48" Type="http://schemas.openxmlformats.org/officeDocument/2006/relationships/customXml" Target="../customXml/item48.xml"/><Relationship Id="rId64" Type="http://schemas.openxmlformats.org/officeDocument/2006/relationships/customXml" Target="../customXml/item64.xml"/><Relationship Id="rId69" Type="http://schemas.openxmlformats.org/officeDocument/2006/relationships/customXml" Target="../customXml/item69.xml"/><Relationship Id="rId113" Type="http://schemas.openxmlformats.org/officeDocument/2006/relationships/slide" Target="slides/slide41.xml"/><Relationship Id="rId118" Type="http://schemas.openxmlformats.org/officeDocument/2006/relationships/slide" Target="slides/slide46.xml"/><Relationship Id="rId134" Type="http://schemas.openxmlformats.org/officeDocument/2006/relationships/slide" Target="slides/slide62.xml"/><Relationship Id="rId139" Type="http://schemas.openxmlformats.org/officeDocument/2006/relationships/slide" Target="slides/slide67.xml"/><Relationship Id="rId80" Type="http://schemas.openxmlformats.org/officeDocument/2006/relationships/slide" Target="slides/slide8.xml"/><Relationship Id="rId85" Type="http://schemas.openxmlformats.org/officeDocument/2006/relationships/slide" Target="slides/slide13.xml"/><Relationship Id="rId150" Type="http://schemas.openxmlformats.org/officeDocument/2006/relationships/slide" Target="slides/slide78.xml"/><Relationship Id="rId155" Type="http://schemas.openxmlformats.org/officeDocument/2006/relationships/viewProps" Target="viewProps.xml"/><Relationship Id="rId12" Type="http://schemas.openxmlformats.org/officeDocument/2006/relationships/customXml" Target="../customXml/item12.xml"/><Relationship Id="rId17" Type="http://schemas.openxmlformats.org/officeDocument/2006/relationships/customXml" Target="../customXml/item17.xml"/><Relationship Id="rId33" Type="http://schemas.openxmlformats.org/officeDocument/2006/relationships/customXml" Target="../customXml/item33.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slide" Target="slides/slide31.xml"/><Relationship Id="rId108" Type="http://schemas.openxmlformats.org/officeDocument/2006/relationships/slide" Target="slides/slide36.xml"/><Relationship Id="rId124" Type="http://schemas.openxmlformats.org/officeDocument/2006/relationships/slide" Target="slides/slide52.xml"/><Relationship Id="rId129" Type="http://schemas.openxmlformats.org/officeDocument/2006/relationships/slide" Target="slides/slide57.xml"/><Relationship Id="rId20" Type="http://schemas.openxmlformats.org/officeDocument/2006/relationships/customXml" Target="../customXml/item20.xml"/><Relationship Id="rId41" Type="http://schemas.openxmlformats.org/officeDocument/2006/relationships/customXml" Target="../customXml/item41.xml"/><Relationship Id="rId54" Type="http://schemas.openxmlformats.org/officeDocument/2006/relationships/customXml" Target="../customXml/item54.xml"/><Relationship Id="rId62" Type="http://schemas.openxmlformats.org/officeDocument/2006/relationships/customXml" Target="../customXml/item62.xml"/><Relationship Id="rId70" Type="http://schemas.openxmlformats.org/officeDocument/2006/relationships/customXml" Target="../customXml/item70.xml"/><Relationship Id="rId75" Type="http://schemas.openxmlformats.org/officeDocument/2006/relationships/slide" Target="slides/slide3.xml"/><Relationship Id="rId83" Type="http://schemas.openxmlformats.org/officeDocument/2006/relationships/slide" Target="slides/slide11.xml"/><Relationship Id="rId88" Type="http://schemas.openxmlformats.org/officeDocument/2006/relationships/slide" Target="slides/slide16.xml"/><Relationship Id="rId91" Type="http://schemas.openxmlformats.org/officeDocument/2006/relationships/slide" Target="slides/slide19.xml"/><Relationship Id="rId96" Type="http://schemas.openxmlformats.org/officeDocument/2006/relationships/slide" Target="slides/slide24.xml"/><Relationship Id="rId111" Type="http://schemas.openxmlformats.org/officeDocument/2006/relationships/slide" Target="slides/slide39.xml"/><Relationship Id="rId132" Type="http://schemas.openxmlformats.org/officeDocument/2006/relationships/slide" Target="slides/slide60.xml"/><Relationship Id="rId140" Type="http://schemas.openxmlformats.org/officeDocument/2006/relationships/slide" Target="slides/slide68.xml"/><Relationship Id="rId145" Type="http://schemas.openxmlformats.org/officeDocument/2006/relationships/slide" Target="slides/slide73.xml"/><Relationship Id="rId153"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customXml" Target="../customXml/item49.xml"/><Relationship Id="rId57" Type="http://schemas.openxmlformats.org/officeDocument/2006/relationships/customXml" Target="../customXml/item57.xml"/><Relationship Id="rId106" Type="http://schemas.openxmlformats.org/officeDocument/2006/relationships/slide" Target="slides/slide34.xml"/><Relationship Id="rId114" Type="http://schemas.openxmlformats.org/officeDocument/2006/relationships/slide" Target="slides/slide42.xml"/><Relationship Id="rId119" Type="http://schemas.openxmlformats.org/officeDocument/2006/relationships/slide" Target="slides/slide47.xml"/><Relationship Id="rId127" Type="http://schemas.openxmlformats.org/officeDocument/2006/relationships/slide" Target="slides/slide55.xml"/><Relationship Id="rId10" Type="http://schemas.openxmlformats.org/officeDocument/2006/relationships/customXml" Target="../customXml/item10.xml"/><Relationship Id="rId31" Type="http://schemas.openxmlformats.org/officeDocument/2006/relationships/customXml" Target="../customXml/item31.xml"/><Relationship Id="rId44" Type="http://schemas.openxmlformats.org/officeDocument/2006/relationships/customXml" Target="../customXml/item44.xml"/><Relationship Id="rId52" Type="http://schemas.openxmlformats.org/officeDocument/2006/relationships/customXml" Target="../customXml/item52.xml"/><Relationship Id="rId60" Type="http://schemas.openxmlformats.org/officeDocument/2006/relationships/customXml" Target="../customXml/item60.xml"/><Relationship Id="rId65" Type="http://schemas.openxmlformats.org/officeDocument/2006/relationships/customXml" Target="../customXml/item65.xml"/><Relationship Id="rId73" Type="http://schemas.openxmlformats.org/officeDocument/2006/relationships/slide" Target="slides/slide1.xml"/><Relationship Id="rId78" Type="http://schemas.openxmlformats.org/officeDocument/2006/relationships/slide" Target="slides/slide6.xml"/><Relationship Id="rId81" Type="http://schemas.openxmlformats.org/officeDocument/2006/relationships/slide" Target="slides/slide9.xml"/><Relationship Id="rId86" Type="http://schemas.openxmlformats.org/officeDocument/2006/relationships/slide" Target="slides/slide14.xml"/><Relationship Id="rId94" Type="http://schemas.openxmlformats.org/officeDocument/2006/relationships/slide" Target="slides/slide22.xml"/><Relationship Id="rId99" Type="http://schemas.openxmlformats.org/officeDocument/2006/relationships/slide" Target="slides/slide27.xml"/><Relationship Id="rId101" Type="http://schemas.openxmlformats.org/officeDocument/2006/relationships/slide" Target="slides/slide29.xml"/><Relationship Id="rId122" Type="http://schemas.openxmlformats.org/officeDocument/2006/relationships/slide" Target="slides/slide50.xml"/><Relationship Id="rId130" Type="http://schemas.openxmlformats.org/officeDocument/2006/relationships/slide" Target="slides/slide58.xml"/><Relationship Id="rId135" Type="http://schemas.openxmlformats.org/officeDocument/2006/relationships/slide" Target="slides/slide63.xml"/><Relationship Id="rId143" Type="http://schemas.openxmlformats.org/officeDocument/2006/relationships/slide" Target="slides/slide71.xml"/><Relationship Id="rId148" Type="http://schemas.openxmlformats.org/officeDocument/2006/relationships/slide" Target="slides/slide76.xml"/><Relationship Id="rId151" Type="http://schemas.openxmlformats.org/officeDocument/2006/relationships/slide" Target="slides/slide79.xml"/><Relationship Id="rId156"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customXml" Target="../customXml/item39.xml"/><Relationship Id="rId109" Type="http://schemas.openxmlformats.org/officeDocument/2006/relationships/slide" Target="slides/slide37.xml"/><Relationship Id="rId34" Type="http://schemas.openxmlformats.org/officeDocument/2006/relationships/customXml" Target="../customXml/item34.xml"/><Relationship Id="rId50" Type="http://schemas.openxmlformats.org/officeDocument/2006/relationships/customXml" Target="../customXml/item50.xml"/><Relationship Id="rId55" Type="http://schemas.openxmlformats.org/officeDocument/2006/relationships/customXml" Target="../customXml/item55.xml"/><Relationship Id="rId76" Type="http://schemas.openxmlformats.org/officeDocument/2006/relationships/slide" Target="slides/slide4.xml"/><Relationship Id="rId97" Type="http://schemas.openxmlformats.org/officeDocument/2006/relationships/slide" Target="slides/slide25.xml"/><Relationship Id="rId104" Type="http://schemas.openxmlformats.org/officeDocument/2006/relationships/slide" Target="slides/slide32.xml"/><Relationship Id="rId120" Type="http://schemas.openxmlformats.org/officeDocument/2006/relationships/slide" Target="slides/slide48.xml"/><Relationship Id="rId125" Type="http://schemas.openxmlformats.org/officeDocument/2006/relationships/slide" Target="slides/slide53.xml"/><Relationship Id="rId141" Type="http://schemas.openxmlformats.org/officeDocument/2006/relationships/slide" Target="slides/slide69.xml"/><Relationship Id="rId146" Type="http://schemas.openxmlformats.org/officeDocument/2006/relationships/slide" Target="slides/slide74.xml"/><Relationship Id="rId7" Type="http://schemas.openxmlformats.org/officeDocument/2006/relationships/customXml" Target="../customXml/item7.xml"/><Relationship Id="rId71" Type="http://schemas.openxmlformats.org/officeDocument/2006/relationships/slideMaster" Target="slideMasters/slideMaster1.xml"/><Relationship Id="rId92" Type="http://schemas.openxmlformats.org/officeDocument/2006/relationships/slide" Target="slides/slide20.xml"/><Relationship Id="rId2" Type="http://schemas.openxmlformats.org/officeDocument/2006/relationships/customXml" Target="../customXml/item2.xml"/><Relationship Id="rId29" Type="http://schemas.openxmlformats.org/officeDocument/2006/relationships/customXml" Target="../customXml/item29.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slide" Target="slides/slide15.xml"/><Relationship Id="rId110" Type="http://schemas.openxmlformats.org/officeDocument/2006/relationships/slide" Target="slides/slide38.xml"/><Relationship Id="rId115" Type="http://schemas.openxmlformats.org/officeDocument/2006/relationships/slide" Target="slides/slide43.xml"/><Relationship Id="rId131" Type="http://schemas.openxmlformats.org/officeDocument/2006/relationships/slide" Target="slides/slide59.xml"/><Relationship Id="rId136" Type="http://schemas.openxmlformats.org/officeDocument/2006/relationships/slide" Target="slides/slide64.xml"/><Relationship Id="rId157" Type="http://schemas.openxmlformats.org/officeDocument/2006/relationships/tableStyles" Target="tableStyles.xml"/><Relationship Id="rId61" Type="http://schemas.openxmlformats.org/officeDocument/2006/relationships/customXml" Target="../customXml/item61.xml"/><Relationship Id="rId82" Type="http://schemas.openxmlformats.org/officeDocument/2006/relationships/slide" Target="slides/slide10.xml"/><Relationship Id="rId152" Type="http://schemas.openxmlformats.org/officeDocument/2006/relationships/notesMaster" Target="notesMasters/notesMaster1.xml"/><Relationship Id="rId19" Type="http://schemas.openxmlformats.org/officeDocument/2006/relationships/customXml" Target="../customXml/item19.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slide" Target="slides/slide5.xml"/><Relationship Id="rId100" Type="http://schemas.openxmlformats.org/officeDocument/2006/relationships/slide" Target="slides/slide28.xml"/><Relationship Id="rId105" Type="http://schemas.openxmlformats.org/officeDocument/2006/relationships/slide" Target="slides/slide33.xml"/><Relationship Id="rId126" Type="http://schemas.openxmlformats.org/officeDocument/2006/relationships/slide" Target="slides/slide54.xml"/><Relationship Id="rId147" Type="http://schemas.openxmlformats.org/officeDocument/2006/relationships/slide" Target="slides/slide75.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slideMaster" Target="slideMasters/slideMaster2.xml"/><Relationship Id="rId93" Type="http://schemas.openxmlformats.org/officeDocument/2006/relationships/slide" Target="slides/slide21.xml"/><Relationship Id="rId98" Type="http://schemas.openxmlformats.org/officeDocument/2006/relationships/slide" Target="slides/slide26.xml"/><Relationship Id="rId121" Type="http://schemas.openxmlformats.org/officeDocument/2006/relationships/slide" Target="slides/slide49.xml"/><Relationship Id="rId142" Type="http://schemas.openxmlformats.org/officeDocument/2006/relationships/slide" Target="slides/slide70.xml"/><Relationship Id="rId3" Type="http://schemas.openxmlformats.org/officeDocument/2006/relationships/customXml" Target="../customXml/item3.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slide" Target="slides/slide44.xml"/><Relationship Id="rId137"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56E4BF-5820-4356-92B1-432C8CAD98EC}" type="datetimeFigureOut">
              <a:rPr lang="en-US" smtClean="0"/>
              <a:t>7/20/2022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23D5F0-7AF3-4CCC-AD00-CDB7949B916F}" type="slidenum">
              <a:rPr lang="en-US" smtClean="0"/>
              <a:t>‹#›</a:t>
            </a:fld>
            <a:endParaRPr lang="en-US"/>
          </a:p>
        </p:txBody>
      </p:sp>
    </p:spTree>
    <p:extLst>
      <p:ext uri="{BB962C8B-B14F-4D97-AF65-F5344CB8AC3E}">
        <p14:creationId xmlns:p14="http://schemas.microsoft.com/office/powerpoint/2010/main" val="1648883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everyone, I was asked to present the FMCSA ELDT today.</a:t>
            </a:r>
          </a:p>
        </p:txBody>
      </p:sp>
      <p:sp>
        <p:nvSpPr>
          <p:cNvPr id="4" name="Slide Number Placeholder 3"/>
          <p:cNvSpPr>
            <a:spLocks noGrp="1"/>
          </p:cNvSpPr>
          <p:nvPr>
            <p:ph type="sldNum" sz="quarter" idx="5"/>
          </p:nvPr>
        </p:nvSpPr>
        <p:spPr/>
        <p:txBody>
          <a:bodyPr/>
          <a:lstStyle/>
          <a:p>
            <a:fld id="{3823D5F0-7AF3-4CCC-AD00-CDB7949B916F}" type="slidenum">
              <a:rPr lang="en-US" smtClean="0"/>
              <a:t>1</a:t>
            </a:fld>
            <a:endParaRPr lang="en-US"/>
          </a:p>
        </p:txBody>
      </p:sp>
    </p:spTree>
    <p:extLst>
      <p:ext uri="{BB962C8B-B14F-4D97-AF65-F5344CB8AC3E}">
        <p14:creationId xmlns:p14="http://schemas.microsoft.com/office/powerpoint/2010/main" val="3765561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discussion Examples F250, Chevy 2500, some Cargo Vans</a:t>
            </a:r>
          </a:p>
        </p:txBody>
      </p:sp>
      <p:sp>
        <p:nvSpPr>
          <p:cNvPr id="4" name="Slide Number Placeholder 3"/>
          <p:cNvSpPr>
            <a:spLocks noGrp="1"/>
          </p:cNvSpPr>
          <p:nvPr>
            <p:ph type="sldNum" sz="quarter" idx="5"/>
          </p:nvPr>
        </p:nvSpPr>
        <p:spPr/>
        <p:txBody>
          <a:bodyPr/>
          <a:lstStyle/>
          <a:p>
            <a:fld id="{3823D5F0-7AF3-4CCC-AD00-CDB7949B916F}" type="slidenum">
              <a:rPr lang="en-US" smtClean="0"/>
              <a:t>14</a:t>
            </a:fld>
            <a:endParaRPr lang="en-US"/>
          </a:p>
        </p:txBody>
      </p:sp>
    </p:spTree>
    <p:extLst>
      <p:ext uri="{BB962C8B-B14F-4D97-AF65-F5344CB8AC3E}">
        <p14:creationId xmlns:p14="http://schemas.microsoft.com/office/powerpoint/2010/main" val="518203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product or material you transport has more weight than the vehicle weight capacity when determining Interstate or Intrastate. This presentation will focus on Interstate drivers. Keller sells an 800-page document for each state's Intrastate requirements. Happy reading.</a:t>
            </a:r>
          </a:p>
          <a:p>
            <a:r>
              <a:rPr lang="en-US" dirty="0"/>
              <a:t>Questions on the vehicle group definitions????</a:t>
            </a:r>
          </a:p>
        </p:txBody>
      </p:sp>
      <p:sp>
        <p:nvSpPr>
          <p:cNvPr id="4" name="Slide Number Placeholder 3"/>
          <p:cNvSpPr>
            <a:spLocks noGrp="1"/>
          </p:cNvSpPr>
          <p:nvPr>
            <p:ph type="sldNum" sz="quarter" idx="5"/>
          </p:nvPr>
        </p:nvSpPr>
        <p:spPr/>
        <p:txBody>
          <a:bodyPr/>
          <a:lstStyle/>
          <a:p>
            <a:fld id="{3823D5F0-7AF3-4CCC-AD00-CDB7949B916F}" type="slidenum">
              <a:rPr lang="en-US" smtClean="0"/>
              <a:t>17</a:t>
            </a:fld>
            <a:endParaRPr lang="en-US"/>
          </a:p>
        </p:txBody>
      </p:sp>
    </p:spTree>
    <p:extLst>
      <p:ext uri="{BB962C8B-B14F-4D97-AF65-F5344CB8AC3E}">
        <p14:creationId xmlns:p14="http://schemas.microsoft.com/office/powerpoint/2010/main" val="2381632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Alana in a Time article made an interesting observation.</a:t>
            </a:r>
          </a:p>
        </p:txBody>
      </p:sp>
      <p:sp>
        <p:nvSpPr>
          <p:cNvPr id="4" name="Slide Number Placeholder 3"/>
          <p:cNvSpPr>
            <a:spLocks noGrp="1"/>
          </p:cNvSpPr>
          <p:nvPr>
            <p:ph type="sldNum" sz="quarter" idx="5"/>
          </p:nvPr>
        </p:nvSpPr>
        <p:spPr/>
        <p:txBody>
          <a:bodyPr/>
          <a:lstStyle/>
          <a:p>
            <a:fld id="{3823D5F0-7AF3-4CCC-AD00-CDB7949B916F}" type="slidenum">
              <a:rPr lang="en-US" smtClean="0"/>
              <a:t>23</a:t>
            </a:fld>
            <a:endParaRPr lang="en-US"/>
          </a:p>
        </p:txBody>
      </p:sp>
    </p:spTree>
    <p:extLst>
      <p:ext uri="{BB962C8B-B14F-4D97-AF65-F5344CB8AC3E}">
        <p14:creationId xmlns:p14="http://schemas.microsoft.com/office/powerpoint/2010/main" val="319987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D5F0-7AF3-4CCC-AD00-CDB7949B916F}" type="slidenum">
              <a:rPr lang="en-US" smtClean="0"/>
              <a:t>32</a:t>
            </a:fld>
            <a:endParaRPr lang="en-US"/>
          </a:p>
        </p:txBody>
      </p:sp>
    </p:spTree>
    <p:extLst>
      <p:ext uri="{BB962C8B-B14F-4D97-AF65-F5344CB8AC3E}">
        <p14:creationId xmlns:p14="http://schemas.microsoft.com/office/powerpoint/2010/main" val="135106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restriction removal</a:t>
            </a:r>
          </a:p>
        </p:txBody>
      </p:sp>
      <p:sp>
        <p:nvSpPr>
          <p:cNvPr id="4" name="Slide Number Placeholder 3"/>
          <p:cNvSpPr>
            <a:spLocks noGrp="1"/>
          </p:cNvSpPr>
          <p:nvPr>
            <p:ph type="sldNum" sz="quarter" idx="5"/>
          </p:nvPr>
        </p:nvSpPr>
        <p:spPr/>
        <p:txBody>
          <a:bodyPr/>
          <a:lstStyle/>
          <a:p>
            <a:fld id="{3823D5F0-7AF3-4CCC-AD00-CDB7949B916F}" type="slidenum">
              <a:rPr lang="en-US" smtClean="0"/>
              <a:t>39</a:t>
            </a:fld>
            <a:endParaRPr lang="en-US"/>
          </a:p>
        </p:txBody>
      </p:sp>
    </p:spTree>
    <p:extLst>
      <p:ext uri="{BB962C8B-B14F-4D97-AF65-F5344CB8AC3E}">
        <p14:creationId xmlns:p14="http://schemas.microsoft.com/office/powerpoint/2010/main" val="31622757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approaches, all more in-depth than the previous CDL mills.</a:t>
            </a:r>
          </a:p>
        </p:txBody>
      </p:sp>
      <p:sp>
        <p:nvSpPr>
          <p:cNvPr id="4" name="Slide Number Placeholder 3"/>
          <p:cNvSpPr>
            <a:spLocks noGrp="1"/>
          </p:cNvSpPr>
          <p:nvPr>
            <p:ph type="sldNum" sz="quarter" idx="5"/>
          </p:nvPr>
        </p:nvSpPr>
        <p:spPr/>
        <p:txBody>
          <a:bodyPr/>
          <a:lstStyle/>
          <a:p>
            <a:fld id="{3823D5F0-7AF3-4CCC-AD00-CDB7949B916F}" type="slidenum">
              <a:rPr lang="en-US" smtClean="0"/>
              <a:t>45</a:t>
            </a:fld>
            <a:endParaRPr lang="en-US"/>
          </a:p>
        </p:txBody>
      </p:sp>
    </p:spTree>
    <p:extLst>
      <p:ext uri="{BB962C8B-B14F-4D97-AF65-F5344CB8AC3E}">
        <p14:creationId xmlns:p14="http://schemas.microsoft.com/office/powerpoint/2010/main" val="5846819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while disqualified</a:t>
            </a:r>
          </a:p>
        </p:txBody>
      </p:sp>
      <p:sp>
        <p:nvSpPr>
          <p:cNvPr id="4" name="Slide Number Placeholder 3"/>
          <p:cNvSpPr>
            <a:spLocks noGrp="1"/>
          </p:cNvSpPr>
          <p:nvPr>
            <p:ph type="sldNum" sz="quarter" idx="5"/>
          </p:nvPr>
        </p:nvSpPr>
        <p:spPr/>
        <p:txBody>
          <a:bodyPr/>
          <a:lstStyle/>
          <a:p>
            <a:fld id="{3823D5F0-7AF3-4CCC-AD00-CDB7949B916F}" type="slidenum">
              <a:rPr lang="en-US" smtClean="0"/>
              <a:t>50</a:t>
            </a:fld>
            <a:endParaRPr lang="en-US"/>
          </a:p>
        </p:txBody>
      </p:sp>
    </p:spTree>
    <p:extLst>
      <p:ext uri="{BB962C8B-B14F-4D97-AF65-F5344CB8AC3E}">
        <p14:creationId xmlns:p14="http://schemas.microsoft.com/office/powerpoint/2010/main" val="4022586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the serious offenses that require more thought.</a:t>
            </a:r>
          </a:p>
        </p:txBody>
      </p:sp>
      <p:sp>
        <p:nvSpPr>
          <p:cNvPr id="4" name="Slide Number Placeholder 3"/>
          <p:cNvSpPr>
            <a:spLocks noGrp="1"/>
          </p:cNvSpPr>
          <p:nvPr>
            <p:ph type="sldNum" sz="quarter" idx="5"/>
          </p:nvPr>
        </p:nvSpPr>
        <p:spPr/>
        <p:txBody>
          <a:bodyPr/>
          <a:lstStyle/>
          <a:p>
            <a:fld id="{3823D5F0-7AF3-4CCC-AD00-CDB7949B916F}" type="slidenum">
              <a:rPr lang="en-US" smtClean="0"/>
              <a:t>51</a:t>
            </a:fld>
            <a:endParaRPr lang="en-US"/>
          </a:p>
        </p:txBody>
      </p:sp>
    </p:spTree>
    <p:extLst>
      <p:ext uri="{BB962C8B-B14F-4D97-AF65-F5344CB8AC3E}">
        <p14:creationId xmlns:p14="http://schemas.microsoft.com/office/powerpoint/2010/main" val="264208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difficult for today's drivers</a:t>
            </a:r>
          </a:p>
        </p:txBody>
      </p:sp>
      <p:sp>
        <p:nvSpPr>
          <p:cNvPr id="4" name="Slide Number Placeholder 3"/>
          <p:cNvSpPr>
            <a:spLocks noGrp="1"/>
          </p:cNvSpPr>
          <p:nvPr>
            <p:ph type="sldNum" sz="quarter" idx="5"/>
          </p:nvPr>
        </p:nvSpPr>
        <p:spPr/>
        <p:txBody>
          <a:bodyPr/>
          <a:lstStyle/>
          <a:p>
            <a:fld id="{3823D5F0-7AF3-4CCC-AD00-CDB7949B916F}" type="slidenum">
              <a:rPr lang="en-US" smtClean="0"/>
              <a:t>52</a:t>
            </a:fld>
            <a:endParaRPr lang="en-US"/>
          </a:p>
        </p:txBody>
      </p:sp>
    </p:spTree>
    <p:extLst>
      <p:ext uri="{BB962C8B-B14F-4D97-AF65-F5344CB8AC3E}">
        <p14:creationId xmlns:p14="http://schemas.microsoft.com/office/powerpoint/2010/main" val="574439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regarding the differences between the old and new requirements????</a:t>
            </a:r>
          </a:p>
        </p:txBody>
      </p:sp>
      <p:sp>
        <p:nvSpPr>
          <p:cNvPr id="4" name="Slide Number Placeholder 3"/>
          <p:cNvSpPr>
            <a:spLocks noGrp="1"/>
          </p:cNvSpPr>
          <p:nvPr>
            <p:ph type="sldNum" sz="quarter" idx="5"/>
          </p:nvPr>
        </p:nvSpPr>
        <p:spPr/>
        <p:txBody>
          <a:bodyPr/>
          <a:lstStyle/>
          <a:p>
            <a:fld id="{3823D5F0-7AF3-4CCC-AD00-CDB7949B916F}" type="slidenum">
              <a:rPr lang="en-US" smtClean="0"/>
              <a:t>62</a:t>
            </a:fld>
            <a:endParaRPr lang="en-US"/>
          </a:p>
        </p:txBody>
      </p:sp>
    </p:spTree>
    <p:extLst>
      <p:ext uri="{BB962C8B-B14F-4D97-AF65-F5344CB8AC3E}">
        <p14:creationId xmlns:p14="http://schemas.microsoft.com/office/powerpoint/2010/main" val="387402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agenda for the next six hours.</a:t>
            </a:r>
          </a:p>
        </p:txBody>
      </p:sp>
      <p:sp>
        <p:nvSpPr>
          <p:cNvPr id="4" name="Slide Number Placeholder 3"/>
          <p:cNvSpPr>
            <a:spLocks noGrp="1"/>
          </p:cNvSpPr>
          <p:nvPr>
            <p:ph type="sldNum" sz="quarter" idx="5"/>
          </p:nvPr>
        </p:nvSpPr>
        <p:spPr/>
        <p:txBody>
          <a:bodyPr/>
          <a:lstStyle/>
          <a:p>
            <a:fld id="{3823D5F0-7AF3-4CCC-AD00-CDB7949B916F}" type="slidenum">
              <a:rPr lang="en-US" smtClean="0"/>
              <a:t>2</a:t>
            </a:fld>
            <a:endParaRPr lang="en-US"/>
          </a:p>
        </p:txBody>
      </p:sp>
    </p:spTree>
    <p:extLst>
      <p:ext uri="{BB962C8B-B14F-4D97-AF65-F5344CB8AC3E}">
        <p14:creationId xmlns:p14="http://schemas.microsoft.com/office/powerpoint/2010/main" val="2622319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it all together</a:t>
            </a:r>
          </a:p>
          <a:p>
            <a:r>
              <a:rPr lang="en-US" dirty="0"/>
              <a:t>FMCSA showed what it considers as the minimum level of training for these areas</a:t>
            </a:r>
          </a:p>
          <a:p>
            <a:r>
              <a:rPr lang="en-US" dirty="0"/>
              <a:t>???</a:t>
            </a:r>
          </a:p>
        </p:txBody>
      </p:sp>
      <p:sp>
        <p:nvSpPr>
          <p:cNvPr id="4" name="Slide Number Placeholder 3"/>
          <p:cNvSpPr>
            <a:spLocks noGrp="1"/>
          </p:cNvSpPr>
          <p:nvPr>
            <p:ph type="sldNum" sz="quarter" idx="5"/>
          </p:nvPr>
        </p:nvSpPr>
        <p:spPr/>
        <p:txBody>
          <a:bodyPr/>
          <a:lstStyle/>
          <a:p>
            <a:fld id="{3823D5F0-7AF3-4CCC-AD00-CDB7949B916F}" type="slidenum">
              <a:rPr lang="en-US" smtClean="0"/>
              <a:t>67</a:t>
            </a:fld>
            <a:endParaRPr lang="en-US"/>
          </a:p>
        </p:txBody>
      </p:sp>
    </p:spTree>
    <p:extLst>
      <p:ext uri="{BB962C8B-B14F-4D97-AF65-F5344CB8AC3E}">
        <p14:creationId xmlns:p14="http://schemas.microsoft.com/office/powerpoint/2010/main" val="3306291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train?</a:t>
            </a:r>
          </a:p>
        </p:txBody>
      </p:sp>
      <p:sp>
        <p:nvSpPr>
          <p:cNvPr id="4" name="Slide Number Placeholder 3"/>
          <p:cNvSpPr>
            <a:spLocks noGrp="1"/>
          </p:cNvSpPr>
          <p:nvPr>
            <p:ph type="sldNum" sz="quarter" idx="5"/>
          </p:nvPr>
        </p:nvSpPr>
        <p:spPr/>
        <p:txBody>
          <a:bodyPr/>
          <a:lstStyle/>
          <a:p>
            <a:fld id="{3823D5F0-7AF3-4CCC-AD00-CDB7949B916F}" type="slidenum">
              <a:rPr lang="en-US" smtClean="0"/>
              <a:t>71</a:t>
            </a:fld>
            <a:endParaRPr lang="en-US"/>
          </a:p>
        </p:txBody>
      </p:sp>
    </p:spTree>
    <p:extLst>
      <p:ext uri="{BB962C8B-B14F-4D97-AF65-F5344CB8AC3E}">
        <p14:creationId xmlns:p14="http://schemas.microsoft.com/office/powerpoint/2010/main" val="3100345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D5F0-7AF3-4CCC-AD00-CDB7949B916F}" type="slidenum">
              <a:rPr lang="en-US" smtClean="0"/>
              <a:t>73</a:t>
            </a:fld>
            <a:endParaRPr lang="en-US"/>
          </a:p>
        </p:txBody>
      </p:sp>
    </p:spTree>
    <p:extLst>
      <p:ext uri="{BB962C8B-B14F-4D97-AF65-F5344CB8AC3E}">
        <p14:creationId xmlns:p14="http://schemas.microsoft.com/office/powerpoint/2010/main" val="1607421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before we begin. I would like to keep this interactive.</a:t>
            </a:r>
          </a:p>
        </p:txBody>
      </p:sp>
      <p:sp>
        <p:nvSpPr>
          <p:cNvPr id="4" name="Slide Number Placeholder 3"/>
          <p:cNvSpPr>
            <a:spLocks noGrp="1"/>
          </p:cNvSpPr>
          <p:nvPr>
            <p:ph type="sldNum" sz="quarter" idx="5"/>
          </p:nvPr>
        </p:nvSpPr>
        <p:spPr/>
        <p:txBody>
          <a:bodyPr/>
          <a:lstStyle/>
          <a:p>
            <a:fld id="{3823D5F0-7AF3-4CCC-AD00-CDB7949B916F}" type="slidenum">
              <a:rPr lang="en-US" smtClean="0"/>
              <a:t>3</a:t>
            </a:fld>
            <a:endParaRPr lang="en-US"/>
          </a:p>
        </p:txBody>
      </p:sp>
    </p:spTree>
    <p:extLst>
      <p:ext uri="{BB962C8B-B14F-4D97-AF65-F5344CB8AC3E}">
        <p14:creationId xmlns:p14="http://schemas.microsoft.com/office/powerpoint/2010/main" val="2707234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Border States has approximately 1200 assets deployed from 25 States.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32BADC-4CD1-4521-A60B-0055F082223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50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Border States operates everything from delivery vans to utility pole trucks. We will deliver your triple A batteries or your 110 ft. utility pole. We operate many laydown yards for several utilities and their contractors.</a:t>
            </a:r>
          </a:p>
        </p:txBody>
      </p:sp>
      <p:sp>
        <p:nvSpPr>
          <p:cNvPr id="4" name="Slide Number Placeholder 3"/>
          <p:cNvSpPr>
            <a:spLocks noGrp="1"/>
          </p:cNvSpPr>
          <p:nvPr>
            <p:ph type="sldNum" sz="quarter" idx="5"/>
          </p:nvPr>
        </p:nvSpPr>
        <p:spPr/>
        <p:txBody>
          <a:bodyPr/>
          <a:lstStyle/>
          <a:p>
            <a:fld id="{3823D5F0-7AF3-4CCC-AD00-CDB7949B916F}" type="slidenum">
              <a:rPr lang="en-US" smtClean="0"/>
              <a:t>6</a:t>
            </a:fld>
            <a:endParaRPr lang="en-US"/>
          </a:p>
        </p:txBody>
      </p:sp>
    </p:spTree>
    <p:extLst>
      <p:ext uri="{BB962C8B-B14F-4D97-AF65-F5344CB8AC3E}">
        <p14:creationId xmlns:p14="http://schemas.microsoft.com/office/powerpoint/2010/main" val="4115750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several OTR vehicles that spend one to 4 nights on the road.</a:t>
            </a:r>
          </a:p>
          <a:p>
            <a:r>
              <a:rPr lang="en-US" dirty="0"/>
              <a:t>We have approximately 540 drivers across our footprint.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854CA-F8AA-484C-AA9C-CEDBE72ACCD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471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Various roles through the years delivery driver to VP Ops. One role always stuck in must of my roles, Driver Training. I started training drivers for their CDL in 1999, quickly learned that I was not going to fill the driver shortage by myself. Started partnering with true truck driver training schools.</a:t>
            </a:r>
          </a:p>
        </p:txBody>
      </p:sp>
      <p:sp>
        <p:nvSpPr>
          <p:cNvPr id="4" name="Slide Number Placeholder 3"/>
          <p:cNvSpPr>
            <a:spLocks noGrp="1"/>
          </p:cNvSpPr>
          <p:nvPr>
            <p:ph type="sldNum" sz="quarter" idx="5"/>
          </p:nvPr>
        </p:nvSpPr>
        <p:spPr/>
        <p:txBody>
          <a:bodyPr/>
          <a:lstStyle/>
          <a:p>
            <a:fld id="{3823D5F0-7AF3-4CCC-AD00-CDB7949B916F}" type="slidenum">
              <a:rPr lang="en-US" smtClean="0"/>
              <a:t>8</a:t>
            </a:fld>
            <a:endParaRPr lang="en-US"/>
          </a:p>
        </p:txBody>
      </p:sp>
    </p:spTree>
    <p:extLst>
      <p:ext uri="{BB962C8B-B14F-4D97-AF65-F5344CB8AC3E}">
        <p14:creationId xmlns:p14="http://schemas.microsoft.com/office/powerpoint/2010/main" val="24002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23D5F0-7AF3-4CCC-AD00-CDB7949B916F}" type="slidenum">
              <a:rPr lang="en-US" smtClean="0"/>
              <a:t>12</a:t>
            </a:fld>
            <a:endParaRPr lang="en-US"/>
          </a:p>
        </p:txBody>
      </p:sp>
    </p:spTree>
    <p:extLst>
      <p:ext uri="{BB962C8B-B14F-4D97-AF65-F5344CB8AC3E}">
        <p14:creationId xmlns:p14="http://schemas.microsoft.com/office/powerpoint/2010/main" val="4258639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first set the stage for what FMCSRs apply to which vehicles and drivers. </a:t>
            </a:r>
          </a:p>
        </p:txBody>
      </p:sp>
      <p:sp>
        <p:nvSpPr>
          <p:cNvPr id="4" name="Slide Number Placeholder 3"/>
          <p:cNvSpPr>
            <a:spLocks noGrp="1"/>
          </p:cNvSpPr>
          <p:nvPr>
            <p:ph type="sldNum" sz="quarter" idx="5"/>
          </p:nvPr>
        </p:nvSpPr>
        <p:spPr/>
        <p:txBody>
          <a:bodyPr/>
          <a:lstStyle/>
          <a:p>
            <a:fld id="{3823D5F0-7AF3-4CCC-AD00-CDB7949B916F}" type="slidenum">
              <a:rPr lang="en-US" smtClean="0"/>
              <a:t>13</a:t>
            </a:fld>
            <a:endParaRPr lang="en-US"/>
          </a:p>
        </p:txBody>
      </p:sp>
    </p:spTree>
    <p:extLst>
      <p:ext uri="{BB962C8B-B14F-4D97-AF65-F5344CB8AC3E}">
        <p14:creationId xmlns:p14="http://schemas.microsoft.com/office/powerpoint/2010/main" val="1287232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Confidentia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 y="8708"/>
            <a:ext cx="9113039" cy="5126084"/>
          </a:xfrm>
          <a:prstGeom prst="rect">
            <a:avLst/>
          </a:prstGeom>
        </p:spPr>
      </p:pic>
      <p:sp>
        <p:nvSpPr>
          <p:cNvPr id="2" name="Title 1"/>
          <p:cNvSpPr>
            <a:spLocks noGrp="1"/>
          </p:cNvSpPr>
          <p:nvPr>
            <p:ph type="ctrTitle" hasCustomPrompt="1"/>
          </p:nvPr>
        </p:nvSpPr>
        <p:spPr>
          <a:xfrm>
            <a:off x="457200" y="1312069"/>
            <a:ext cx="8001000" cy="1545431"/>
          </a:xfrm>
        </p:spPr>
        <p:txBody>
          <a:bodyPr anchor="b" anchorCtr="0">
            <a:noAutofit/>
          </a:bodyPr>
          <a:lstStyle>
            <a:lvl1pPr algn="l">
              <a:defRPr sz="6000" b="1" i="0" cap="none" baseline="0">
                <a:solidFill>
                  <a:schemeClr val="bg1"/>
                </a:solidFill>
                <a:latin typeface="Arial" panose="020B0604020202020204" pitchFamily="34" charset="0"/>
                <a:cs typeface="Arial" panose="020B0604020202020204" pitchFamily="34" charset="0"/>
              </a:defRPr>
            </a:lvl1pPr>
          </a:lstStyle>
          <a:p>
            <a:r>
              <a:rPr lang="en-US" dirty="0"/>
              <a:t>Title of </a:t>
            </a:r>
          </a:p>
        </p:txBody>
      </p:sp>
      <p:sp>
        <p:nvSpPr>
          <p:cNvPr id="3" name="Subtitle 2"/>
          <p:cNvSpPr>
            <a:spLocks noGrp="1"/>
          </p:cNvSpPr>
          <p:nvPr>
            <p:ph type="subTitle" idx="1"/>
          </p:nvPr>
        </p:nvSpPr>
        <p:spPr>
          <a:xfrm>
            <a:off x="533400" y="2800350"/>
            <a:ext cx="7315200" cy="742950"/>
          </a:xfrm>
        </p:spPr>
        <p:txBody>
          <a:bodyPr lIns="0">
            <a:noAutofit/>
          </a:bodyPr>
          <a:lstStyle>
            <a:lvl1pPr marL="0" indent="0" algn="l">
              <a:buNone/>
              <a:defRPr sz="36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5380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confidenti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381001" y="3752850"/>
            <a:ext cx="8113713" cy="457200"/>
          </a:xfrm>
        </p:spPr>
        <p:txBody>
          <a:bodyPr anchor="t">
            <a:noAutofit/>
          </a:bodyPr>
          <a:lstStyle>
            <a:lvl1pPr algn="l">
              <a:defRPr sz="4400" b="1" cap="none" baseline="0">
                <a:solidFill>
                  <a:srgbClr val="00467F"/>
                </a:solidFill>
                <a:latin typeface="Arial" panose="020B0604020202020204" pitchFamily="34" charset="0"/>
                <a:cs typeface="Arial" panose="020B0604020202020204" pitchFamily="34" charset="0"/>
              </a:defRPr>
            </a:lvl1pPr>
          </a:lstStyle>
          <a:p>
            <a:r>
              <a:rPr lang="en-US" dirty="0"/>
              <a:t>Section title</a:t>
            </a:r>
          </a:p>
        </p:txBody>
      </p:sp>
      <p:sp>
        <p:nvSpPr>
          <p:cNvPr id="3" name="Text Placeholder 2"/>
          <p:cNvSpPr>
            <a:spLocks noGrp="1"/>
          </p:cNvSpPr>
          <p:nvPr>
            <p:ph type="body" idx="1"/>
          </p:nvPr>
        </p:nvSpPr>
        <p:spPr>
          <a:xfrm>
            <a:off x="381000" y="4342210"/>
            <a:ext cx="7772400" cy="439340"/>
          </a:xfrm>
        </p:spPr>
        <p:txBody>
          <a:bodyPr anchor="t" anchorCtr="0">
            <a:normAutofit/>
          </a:bodyPr>
          <a:lstStyle>
            <a:lvl1pPr marL="0" indent="0">
              <a:buNone/>
              <a:defRPr sz="3200">
                <a:solidFill>
                  <a:srgbClr val="004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328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screen photo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B532FF-1A6A-461F-940D-E2B9A9DFE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2"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6" name="Picture Placeholder 5"/>
          <p:cNvSpPr>
            <a:spLocks noGrp="1"/>
          </p:cNvSpPr>
          <p:nvPr>
            <p:ph type="pic" sz="quarter" idx="11"/>
          </p:nvPr>
        </p:nvSpPr>
        <p:spPr>
          <a:xfrm>
            <a:off x="4" y="895350"/>
            <a:ext cx="9143996" cy="4248150"/>
          </a:xfrm>
        </p:spPr>
        <p:txBody>
          <a:bodyPr/>
          <a:lstStyle/>
          <a:p>
            <a:r>
              <a:rPr lang="en-US"/>
              <a:t>Click icon to add picture</a:t>
            </a:r>
            <a:endParaRPr lang="en-US" dirty="0"/>
          </a:p>
        </p:txBody>
      </p:sp>
    </p:spTree>
    <p:extLst>
      <p:ext uri="{BB962C8B-B14F-4D97-AF65-F5344CB8AC3E}">
        <p14:creationId xmlns:p14="http://schemas.microsoft.com/office/powerpoint/2010/main" val="76194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photo vertical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76313C-E68F-4368-B1BC-A6E11B0305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Picture Placeholder 5">
            <a:extLst>
              <a:ext uri="{FF2B5EF4-FFF2-40B4-BE49-F238E27FC236}">
                <a16:creationId xmlns:a16="http://schemas.microsoft.com/office/drawing/2014/main" id="{C7A88D6A-32A1-4D0E-837E-15DAF82573F8}"/>
              </a:ext>
            </a:extLst>
          </p:cNvPr>
          <p:cNvSpPr>
            <a:spLocks noGrp="1"/>
          </p:cNvSpPr>
          <p:nvPr>
            <p:ph type="pic" sz="quarter" idx="11"/>
          </p:nvPr>
        </p:nvSpPr>
        <p:spPr>
          <a:xfrm>
            <a:off x="4" y="895350"/>
            <a:ext cx="4495797" cy="4248150"/>
          </a:xfrm>
        </p:spPr>
        <p:txBody>
          <a:bodyPr/>
          <a:lstStyle/>
          <a:p>
            <a:r>
              <a:rPr lang="en-US"/>
              <a:t>Click icon to add picture</a:t>
            </a:r>
            <a:endParaRPr lang="en-US" dirty="0"/>
          </a:p>
        </p:txBody>
      </p:sp>
    </p:spTree>
    <p:extLst>
      <p:ext uri="{BB962C8B-B14F-4D97-AF65-F5344CB8AC3E}">
        <p14:creationId xmlns:p14="http://schemas.microsoft.com/office/powerpoint/2010/main" val="1752443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hoto vertical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673DDB-1943-4E63-A8E2-4A66D5E8A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Picture Placeholder 5">
            <a:extLst>
              <a:ext uri="{FF2B5EF4-FFF2-40B4-BE49-F238E27FC236}">
                <a16:creationId xmlns:a16="http://schemas.microsoft.com/office/drawing/2014/main" id="{C7A88D6A-32A1-4D0E-837E-15DAF82573F8}"/>
              </a:ext>
            </a:extLst>
          </p:cNvPr>
          <p:cNvSpPr>
            <a:spLocks noGrp="1"/>
          </p:cNvSpPr>
          <p:nvPr>
            <p:ph type="pic" sz="quarter" idx="11"/>
          </p:nvPr>
        </p:nvSpPr>
        <p:spPr>
          <a:xfrm>
            <a:off x="4" y="895350"/>
            <a:ext cx="4495797" cy="2133600"/>
          </a:xfrm>
        </p:spPr>
        <p:txBody>
          <a:bodyPr/>
          <a:lstStyle/>
          <a:p>
            <a:r>
              <a:rPr lang="en-US"/>
              <a:t>Click icon to add picture</a:t>
            </a:r>
            <a:endParaRPr lang="en-US" dirty="0"/>
          </a:p>
        </p:txBody>
      </p:sp>
      <p:sp>
        <p:nvSpPr>
          <p:cNvPr id="8" name="Picture Placeholder 5">
            <a:extLst>
              <a:ext uri="{FF2B5EF4-FFF2-40B4-BE49-F238E27FC236}">
                <a16:creationId xmlns:a16="http://schemas.microsoft.com/office/drawing/2014/main" id="{9549A8B9-C421-4341-A26E-62628F67ECB5}"/>
              </a:ext>
            </a:extLst>
          </p:cNvPr>
          <p:cNvSpPr>
            <a:spLocks noGrp="1"/>
          </p:cNvSpPr>
          <p:nvPr>
            <p:ph type="pic" sz="quarter" idx="12"/>
          </p:nvPr>
        </p:nvSpPr>
        <p:spPr>
          <a:xfrm>
            <a:off x="4" y="3028950"/>
            <a:ext cx="4495797" cy="2114550"/>
          </a:xfrm>
        </p:spPr>
        <p:txBody>
          <a:bodyPr/>
          <a:lstStyle/>
          <a:p>
            <a:r>
              <a:rPr lang="en-US"/>
              <a:t>Click icon to add picture</a:t>
            </a:r>
            <a:endParaRPr lang="en-US" dirty="0"/>
          </a:p>
        </p:txBody>
      </p:sp>
    </p:spTree>
    <p:extLst>
      <p:ext uri="{BB962C8B-B14F-4D97-AF65-F5344CB8AC3E}">
        <p14:creationId xmlns:p14="http://schemas.microsoft.com/office/powerpoint/2010/main" val="1382410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photo horizontal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20D121-046E-4B7D-865F-02EEB54A7A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6" name="Picture Placeholder 5"/>
          <p:cNvSpPr>
            <a:spLocks noGrp="1"/>
          </p:cNvSpPr>
          <p:nvPr>
            <p:ph type="pic" sz="quarter" idx="11"/>
          </p:nvPr>
        </p:nvSpPr>
        <p:spPr>
          <a:xfrm>
            <a:off x="4" y="895350"/>
            <a:ext cx="9143996" cy="1847850"/>
          </a:xfrm>
        </p:spPr>
        <p:txBody>
          <a:bodyPr/>
          <a:lstStyle/>
          <a:p>
            <a:r>
              <a:rPr lang="en-US"/>
              <a:t>Click icon to add picture</a:t>
            </a:r>
            <a:endParaRPr lang="en-US" dirty="0"/>
          </a:p>
        </p:txBody>
      </p:sp>
      <p:sp>
        <p:nvSpPr>
          <p:cNvPr id="8" name="Content Placeholder 2"/>
          <p:cNvSpPr>
            <a:spLocks noGrp="1"/>
          </p:cNvSpPr>
          <p:nvPr>
            <p:ph idx="1"/>
          </p:nvPr>
        </p:nvSpPr>
        <p:spPr>
          <a:xfrm>
            <a:off x="457200" y="2800350"/>
            <a:ext cx="8229600" cy="19431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55290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photo horizontal grid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CDFCFD-9B76-45E6-9542-7DFDEA12F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6" name="Picture Placeholder 5"/>
          <p:cNvSpPr>
            <a:spLocks noGrp="1"/>
          </p:cNvSpPr>
          <p:nvPr>
            <p:ph type="pic" sz="quarter" idx="11"/>
          </p:nvPr>
        </p:nvSpPr>
        <p:spPr>
          <a:xfrm>
            <a:off x="4" y="895350"/>
            <a:ext cx="5333996" cy="1847850"/>
          </a:xfrm>
        </p:spPr>
        <p:txBody>
          <a:bodyPr/>
          <a:lstStyle/>
          <a:p>
            <a:r>
              <a:rPr lang="en-US"/>
              <a:t>Click icon to add picture</a:t>
            </a:r>
            <a:endParaRPr lang="en-US" dirty="0"/>
          </a:p>
        </p:txBody>
      </p:sp>
      <p:sp>
        <p:nvSpPr>
          <p:cNvPr id="8" name="Content Placeholder 2"/>
          <p:cNvSpPr>
            <a:spLocks noGrp="1"/>
          </p:cNvSpPr>
          <p:nvPr>
            <p:ph idx="1"/>
          </p:nvPr>
        </p:nvSpPr>
        <p:spPr>
          <a:xfrm>
            <a:off x="457200" y="2800350"/>
            <a:ext cx="8229600" cy="19431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p:cNvSpPr>
            <a:spLocks noGrp="1"/>
          </p:cNvSpPr>
          <p:nvPr>
            <p:ph type="pic" sz="quarter" idx="12"/>
          </p:nvPr>
        </p:nvSpPr>
        <p:spPr>
          <a:xfrm>
            <a:off x="5334000" y="895350"/>
            <a:ext cx="3810000" cy="838200"/>
          </a:xfrm>
        </p:spPr>
        <p:txBody>
          <a:bodyPr/>
          <a:lstStyle/>
          <a:p>
            <a:r>
              <a:rPr lang="en-US"/>
              <a:t>Click icon to add picture</a:t>
            </a:r>
            <a:endParaRPr lang="en-US" dirty="0"/>
          </a:p>
        </p:txBody>
      </p:sp>
      <p:sp>
        <p:nvSpPr>
          <p:cNvPr id="7" name="Picture Placeholder 6"/>
          <p:cNvSpPr>
            <a:spLocks noGrp="1"/>
          </p:cNvSpPr>
          <p:nvPr>
            <p:ph type="pic" sz="quarter" idx="13"/>
          </p:nvPr>
        </p:nvSpPr>
        <p:spPr>
          <a:xfrm>
            <a:off x="5334000" y="1733550"/>
            <a:ext cx="3810000" cy="1009650"/>
          </a:xfrm>
        </p:spPr>
        <p:txBody>
          <a:bodyPr/>
          <a:lstStyle/>
          <a:p>
            <a:r>
              <a:rPr lang="en-US"/>
              <a:t>Click icon to add picture</a:t>
            </a:r>
          </a:p>
        </p:txBody>
      </p:sp>
      <p:sp>
        <p:nvSpPr>
          <p:cNvPr id="12"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68842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 y="8708"/>
            <a:ext cx="9113039" cy="5126084"/>
          </a:xfrm>
          <a:prstGeom prst="rect">
            <a:avLst/>
          </a:prstGeom>
        </p:spPr>
      </p:pic>
      <p:grpSp>
        <p:nvGrpSpPr>
          <p:cNvPr id="10" name="Group 9"/>
          <p:cNvGrpSpPr/>
          <p:nvPr userDrawn="1"/>
        </p:nvGrpSpPr>
        <p:grpSpPr>
          <a:xfrm>
            <a:off x="1905000" y="3314700"/>
            <a:ext cx="3048000" cy="971550"/>
            <a:chOff x="5029200" y="4114800"/>
            <a:chExt cx="3048000" cy="1295400"/>
          </a:xfrm>
        </p:grpSpPr>
        <p:sp>
          <p:nvSpPr>
            <p:cNvPr id="13" name="Rounded Rectangle 12"/>
            <p:cNvSpPr/>
            <p:nvPr userDrawn="1"/>
          </p:nvSpPr>
          <p:spPr>
            <a:xfrm>
              <a:off x="5029200" y="4342181"/>
              <a:ext cx="3048000" cy="10680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5349240" y="4114800"/>
              <a:ext cx="441960" cy="381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5"/>
          <p:cNvSpPr>
            <a:spLocks noGrp="1"/>
          </p:cNvSpPr>
          <p:nvPr>
            <p:ph type="body" sz="quarter" idx="10" hasCustomPrompt="1"/>
          </p:nvPr>
        </p:nvSpPr>
        <p:spPr>
          <a:xfrm>
            <a:off x="1905000" y="3543300"/>
            <a:ext cx="2590800" cy="742950"/>
          </a:xfrm>
        </p:spPr>
        <p:txBody>
          <a:bodyPr/>
          <a:lstStyle>
            <a:lvl1pPr marL="18288" indent="0">
              <a:buNone/>
              <a:defRPr sz="2800"/>
            </a:lvl1pPr>
          </a:lstStyle>
          <a:p>
            <a:r>
              <a:rPr lang="en-US" sz="1200" b="1" dirty="0">
                <a:solidFill>
                  <a:schemeClr val="bg1"/>
                </a:solidFill>
              </a:rPr>
              <a:t>Have any questions? </a:t>
            </a:r>
            <a:r>
              <a:rPr lang="en-US" sz="1200" dirty="0">
                <a:solidFill>
                  <a:schemeClr val="bg1"/>
                </a:solidFill>
              </a:rPr>
              <a:t>Contact</a:t>
            </a:r>
            <a:r>
              <a:rPr lang="en-US" sz="1200" baseline="0" dirty="0">
                <a:solidFill>
                  <a:schemeClr val="bg1"/>
                </a:solidFill>
              </a:rPr>
              <a:t> me.</a:t>
            </a:r>
            <a:endParaRPr lang="en-US" sz="1200" dirty="0">
              <a:solidFill>
                <a:schemeClr val="bg1"/>
              </a:solidFill>
            </a:endParaRPr>
          </a:p>
          <a:p>
            <a:r>
              <a:rPr lang="en-US" sz="1200" dirty="0">
                <a:solidFill>
                  <a:schemeClr val="bg1"/>
                </a:solidFill>
              </a:rPr>
              <a:t>Contact name</a:t>
            </a:r>
          </a:p>
          <a:p>
            <a:r>
              <a:rPr lang="en-US" sz="1200" dirty="0">
                <a:solidFill>
                  <a:schemeClr val="bg1"/>
                </a:solidFill>
              </a:rPr>
              <a:t>000.000.0000</a:t>
            </a:r>
          </a:p>
          <a:p>
            <a:r>
              <a:rPr lang="en-US" sz="1200" dirty="0">
                <a:solidFill>
                  <a:schemeClr val="bg1"/>
                </a:solidFill>
              </a:rPr>
              <a:t>contactname@borderstates.com</a:t>
            </a:r>
          </a:p>
        </p:txBody>
      </p:sp>
      <p:sp>
        <p:nvSpPr>
          <p:cNvPr id="12" name="Rectangle 11">
            <a:extLst>
              <a:ext uri="{FF2B5EF4-FFF2-40B4-BE49-F238E27FC236}">
                <a16:creationId xmlns:a16="http://schemas.microsoft.com/office/drawing/2014/main" id="{BBA13C58-3807-4E03-82C3-9EA0C4A14401}"/>
              </a:ext>
            </a:extLst>
          </p:cNvPr>
          <p:cNvSpPr/>
          <p:nvPr userDrawn="1"/>
        </p:nvSpPr>
        <p:spPr>
          <a:xfrm>
            <a:off x="1182128" y="2000251"/>
            <a:ext cx="4342856" cy="109260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chemeClr val="bg1"/>
                </a:solidFill>
                <a:latin typeface="Arial" panose="020B0604020202020204" pitchFamily="34" charset="0"/>
                <a:cs typeface="Arial" panose="020B0604020202020204" pitchFamily="34" charset="0"/>
              </a:rPr>
              <a:t>Thank </a:t>
            </a:r>
            <a:r>
              <a:rPr lang="en-US" sz="6500" b="1" dirty="0">
                <a:solidFill>
                  <a:schemeClr val="bg1"/>
                </a:solidFill>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1326486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 y="8708"/>
            <a:ext cx="9113039" cy="5126084"/>
          </a:xfrm>
          <a:prstGeom prst="rect">
            <a:avLst/>
          </a:prstGeom>
        </p:spPr>
      </p:pic>
      <p:sp>
        <p:nvSpPr>
          <p:cNvPr id="5" name="Rectangle 4"/>
          <p:cNvSpPr/>
          <p:nvPr userDrawn="1"/>
        </p:nvSpPr>
        <p:spPr>
          <a:xfrm>
            <a:off x="1182128" y="2000251"/>
            <a:ext cx="4342856" cy="109260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chemeClr val="bg1"/>
                </a:solidFill>
                <a:latin typeface="Arial" panose="020B0604020202020204" pitchFamily="34" charset="0"/>
                <a:cs typeface="Arial" panose="020B0604020202020204" pitchFamily="34" charset="0"/>
              </a:rPr>
              <a:t>Thank </a:t>
            </a:r>
            <a:r>
              <a:rPr lang="en-US" sz="6500" b="1" dirty="0">
                <a:solidFill>
                  <a:schemeClr val="bg1"/>
                </a:solidFill>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19494387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 Confidential">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 y="8708"/>
            <a:ext cx="9113039" cy="5126084"/>
          </a:xfrm>
          <a:prstGeom prst="rect">
            <a:avLst/>
          </a:prstGeom>
        </p:spPr>
      </p:pic>
      <p:sp>
        <p:nvSpPr>
          <p:cNvPr id="2" name="Title 1"/>
          <p:cNvSpPr>
            <a:spLocks noGrp="1"/>
          </p:cNvSpPr>
          <p:nvPr>
            <p:ph type="ctrTitle" hasCustomPrompt="1"/>
          </p:nvPr>
        </p:nvSpPr>
        <p:spPr>
          <a:xfrm>
            <a:off x="457200" y="1312069"/>
            <a:ext cx="8001000" cy="1545431"/>
          </a:xfrm>
        </p:spPr>
        <p:txBody>
          <a:bodyPr anchor="b" anchorCtr="0">
            <a:noAutofit/>
          </a:bodyPr>
          <a:lstStyle>
            <a:lvl1pPr algn="l">
              <a:defRPr sz="6000" b="1" i="0" cap="none" baseline="0">
                <a:solidFill>
                  <a:schemeClr val="bg1"/>
                </a:solidFill>
                <a:latin typeface="Arial" panose="020B0604020202020204" pitchFamily="34" charset="0"/>
                <a:cs typeface="Arial" panose="020B0604020202020204" pitchFamily="34" charset="0"/>
              </a:defRPr>
            </a:lvl1pPr>
          </a:lstStyle>
          <a:p>
            <a:r>
              <a:rPr lang="en-US" dirty="0"/>
              <a:t>Title of </a:t>
            </a:r>
          </a:p>
        </p:txBody>
      </p:sp>
      <p:sp>
        <p:nvSpPr>
          <p:cNvPr id="3" name="Subtitle 2"/>
          <p:cNvSpPr>
            <a:spLocks noGrp="1"/>
          </p:cNvSpPr>
          <p:nvPr>
            <p:ph type="subTitle" idx="1"/>
          </p:nvPr>
        </p:nvSpPr>
        <p:spPr>
          <a:xfrm>
            <a:off x="533400" y="2800350"/>
            <a:ext cx="7315200" cy="742950"/>
          </a:xfrm>
        </p:spPr>
        <p:txBody>
          <a:bodyPr lIns="0">
            <a:noAutofit/>
          </a:bodyPr>
          <a:lstStyle>
            <a:lvl1pPr marL="0" indent="0" algn="l">
              <a:buNone/>
              <a:defRPr sz="36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612689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p:cNvSpPr txBox="1"/>
          <p:nvPr userDrawn="1"/>
        </p:nvSpPr>
        <p:spPr>
          <a:xfrm>
            <a:off x="869861" y="1536516"/>
            <a:ext cx="7954197" cy="1374735"/>
          </a:xfrm>
          <a:prstGeom prst="rect">
            <a:avLst/>
          </a:prstGeom>
          <a:noFill/>
        </p:spPr>
        <p:txBody>
          <a:bodyPr wrap="square" rtlCol="0">
            <a:spAutoFit/>
          </a:bodyPr>
          <a:lstStyle/>
          <a:p>
            <a:pPr>
              <a:lnSpc>
                <a:spcPts val="5000"/>
              </a:lnSpc>
            </a:pPr>
            <a:r>
              <a:rPr lang="en-US" sz="5000" b="1" kern="1200" cap="all" baseline="0" dirty="0">
                <a:solidFill>
                  <a:schemeClr val="tx2"/>
                </a:solidFill>
                <a:latin typeface="Arial" panose="020B0604020202020204" pitchFamily="34" charset="0"/>
                <a:ea typeface="+mn-ea"/>
                <a:cs typeface="Arial" panose="020B0604020202020204" pitchFamily="34" charset="0"/>
              </a:rPr>
              <a:t>provides value </a:t>
            </a:r>
            <a:br>
              <a:rPr lang="en-US" sz="5000" b="1" kern="1200" cap="all" baseline="0" dirty="0">
                <a:solidFill>
                  <a:schemeClr val="tx2"/>
                </a:solidFill>
                <a:latin typeface="Arial" panose="020B0604020202020204" pitchFamily="34" charset="0"/>
                <a:ea typeface="+mn-ea"/>
                <a:cs typeface="Arial" panose="020B0604020202020204" pitchFamily="34" charset="0"/>
              </a:rPr>
            </a:br>
            <a:r>
              <a:rPr lang="en-US" sz="5000" b="1" kern="1200" cap="all" baseline="0" dirty="0">
                <a:solidFill>
                  <a:schemeClr val="tx2"/>
                </a:solidFill>
                <a:latin typeface="Arial" panose="020B0604020202020204" pitchFamily="34" charset="0"/>
                <a:ea typeface="+mn-ea"/>
                <a:cs typeface="Arial" panose="020B0604020202020204" pitchFamily="34" charset="0"/>
              </a:rPr>
              <a:t>to our customers</a:t>
            </a:r>
            <a:endParaRPr lang="en-US" sz="5000" b="1" cap="all" baseline="0" dirty="0">
              <a:solidFill>
                <a:schemeClr val="tx2"/>
              </a:solidFill>
              <a:latin typeface="Arial" panose="020B0604020202020204" pitchFamily="34" charset="0"/>
              <a:cs typeface="Arial" panose="020B0604020202020204" pitchFamily="34" charset="0"/>
            </a:endParaRPr>
          </a:p>
        </p:txBody>
      </p:sp>
      <p:sp>
        <p:nvSpPr>
          <p:cNvPr id="9" name="TextBox 8"/>
          <p:cNvSpPr txBox="1"/>
          <p:nvPr userDrawn="1"/>
        </p:nvSpPr>
        <p:spPr>
          <a:xfrm>
            <a:off x="457200" y="171450"/>
            <a:ext cx="838200" cy="1569660"/>
          </a:xfrm>
          <a:prstGeom prst="rect">
            <a:avLst/>
          </a:prstGeom>
          <a:noFill/>
        </p:spPr>
        <p:txBody>
          <a:bodyPr wrap="square" rtlCol="0">
            <a:spAutoFit/>
          </a:bodyPr>
          <a:lstStyle/>
          <a:p>
            <a:r>
              <a:rPr lang="en-US" sz="9600" dirty="0">
                <a:latin typeface="Arial Black" panose="020B0A04020102020204" pitchFamily="34" charset="0"/>
                <a:cs typeface="Arial" panose="020B0604020202020204" pitchFamily="34" charset="0"/>
              </a:rPr>
              <a:t>“</a:t>
            </a:r>
          </a:p>
        </p:txBody>
      </p:sp>
      <p:sp>
        <p:nvSpPr>
          <p:cNvPr id="10" name="TextBox 9"/>
          <p:cNvSpPr txBox="1"/>
          <p:nvPr userDrawn="1"/>
        </p:nvSpPr>
        <p:spPr>
          <a:xfrm>
            <a:off x="7848600" y="3364290"/>
            <a:ext cx="762000" cy="1569660"/>
          </a:xfrm>
          <a:prstGeom prst="rect">
            <a:avLst/>
          </a:prstGeom>
          <a:noFill/>
        </p:spPr>
        <p:txBody>
          <a:bodyPr wrap="square" rtlCol="0">
            <a:spAutoFit/>
          </a:bodyPr>
          <a:lstStyle/>
          <a:p>
            <a:r>
              <a:rPr lang="en-US" sz="9600" dirty="0">
                <a:latin typeface="Arial Black" panose="020B0A04020102020204" pitchFamily="34" charset="0"/>
                <a:cs typeface="Arial" panose="020B0604020202020204" pitchFamily="34" charset="0"/>
              </a:rPr>
              <a:t>”</a:t>
            </a:r>
          </a:p>
        </p:txBody>
      </p:sp>
      <p:sp>
        <p:nvSpPr>
          <p:cNvPr id="11" name="Title 1"/>
          <p:cNvSpPr txBox="1">
            <a:spLocks/>
          </p:cNvSpPr>
          <p:nvPr userDrawn="1"/>
        </p:nvSpPr>
        <p:spPr>
          <a:xfrm>
            <a:off x="1356902" y="2797638"/>
            <a:ext cx="6491698" cy="8001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baseline="0">
                <a:solidFill>
                  <a:srgbClr val="002060"/>
                </a:solidFill>
                <a:latin typeface="Arial" panose="020B0604020202020204" pitchFamily="34" charset="0"/>
                <a:ea typeface="+mj-ea"/>
                <a:cs typeface="Arial" panose="020B0604020202020204" pitchFamily="34" charset="0"/>
              </a:defRPr>
            </a:lvl1pPr>
          </a:lstStyle>
          <a:p>
            <a:pPr algn="r"/>
            <a:r>
              <a:rPr lang="en-US" sz="3400" b="0" kern="1200" baseline="0" dirty="0">
                <a:solidFill>
                  <a:schemeClr val="tx2"/>
                </a:solidFill>
                <a:latin typeface="Arial" panose="020B0604020202020204" pitchFamily="34" charset="0"/>
                <a:ea typeface="+mj-ea"/>
                <a:cs typeface="Arial" panose="020B0604020202020204" pitchFamily="34" charset="0"/>
              </a:rPr>
              <a:t>by delivering innovative product </a:t>
            </a:r>
          </a:p>
          <a:p>
            <a:pPr algn="r"/>
            <a:r>
              <a:rPr lang="en-US" sz="3400" b="0" kern="1200" baseline="0" dirty="0">
                <a:solidFill>
                  <a:schemeClr val="tx2"/>
                </a:solidFill>
                <a:latin typeface="Arial" panose="020B0604020202020204" pitchFamily="34" charset="0"/>
                <a:ea typeface="+mj-ea"/>
                <a:cs typeface="Arial" panose="020B0604020202020204" pitchFamily="34" charset="0"/>
              </a:rPr>
              <a:t>and supply chain solutions.</a:t>
            </a:r>
            <a:endParaRPr lang="en-US" sz="3400" b="0" dirty="0">
              <a:solidFill>
                <a:schemeClr val="tx2"/>
              </a:solidFill>
            </a:endParaRPr>
          </a:p>
        </p:txBody>
      </p:sp>
      <p:sp>
        <p:nvSpPr>
          <p:cNvPr id="12" name="Title 1"/>
          <p:cNvSpPr txBox="1">
            <a:spLocks/>
          </p:cNvSpPr>
          <p:nvPr userDrawn="1"/>
        </p:nvSpPr>
        <p:spPr>
          <a:xfrm>
            <a:off x="4419600" y="4171492"/>
            <a:ext cx="3810000" cy="4572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baseline="0">
                <a:solidFill>
                  <a:srgbClr val="002060"/>
                </a:solidFill>
                <a:latin typeface="Arial" panose="020B0604020202020204" pitchFamily="34" charset="0"/>
                <a:ea typeface="+mj-ea"/>
                <a:cs typeface="Arial" panose="020B0604020202020204" pitchFamily="34" charset="0"/>
              </a:defRPr>
            </a:lvl1pPr>
          </a:lstStyle>
          <a:p>
            <a:pPr algn="r"/>
            <a:r>
              <a:rPr lang="en-US" sz="2400" b="0" dirty="0">
                <a:solidFill>
                  <a:schemeClr val="tx1"/>
                </a:solidFill>
              </a:rPr>
              <a:t>-</a:t>
            </a:r>
            <a:r>
              <a:rPr lang="en-US" sz="2400" b="0" kern="1200" baseline="0" dirty="0">
                <a:solidFill>
                  <a:schemeClr val="tx1"/>
                </a:solidFill>
                <a:latin typeface="Arial" panose="020B0604020202020204" pitchFamily="34" charset="0"/>
                <a:ea typeface="+mj-ea"/>
                <a:cs typeface="Arial" panose="020B0604020202020204" pitchFamily="34" charset="0"/>
              </a:rPr>
              <a:t>Border States’ Mission</a:t>
            </a:r>
            <a:endParaRPr lang="en-US" sz="2400" b="0" dirty="0">
              <a:solidFill>
                <a:schemeClr val="tx1"/>
              </a:solidFill>
            </a:endParaRPr>
          </a:p>
        </p:txBody>
      </p:sp>
      <p:sp>
        <p:nvSpPr>
          <p:cNvPr id="13" name="Title 1"/>
          <p:cNvSpPr txBox="1">
            <a:spLocks/>
          </p:cNvSpPr>
          <p:nvPr userDrawn="1"/>
        </p:nvSpPr>
        <p:spPr>
          <a:xfrm>
            <a:off x="1219200" y="704850"/>
            <a:ext cx="3733800" cy="4191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baseline="0">
                <a:solidFill>
                  <a:srgbClr val="002060"/>
                </a:solidFill>
                <a:latin typeface="Arial" panose="020B0604020202020204" pitchFamily="34" charset="0"/>
                <a:ea typeface="+mj-ea"/>
                <a:cs typeface="Arial" panose="020B0604020202020204" pitchFamily="34" charset="0"/>
              </a:defRPr>
            </a:lvl1pPr>
          </a:lstStyle>
          <a:p>
            <a:pPr algn="l"/>
            <a:r>
              <a:rPr lang="en-US" sz="4500" b="0" kern="1200" baseline="0" dirty="0">
                <a:solidFill>
                  <a:schemeClr val="tx2"/>
                </a:solidFill>
                <a:latin typeface="Arial" panose="020B0604020202020204" pitchFamily="34" charset="0"/>
                <a:ea typeface="+mj-ea"/>
                <a:cs typeface="Arial" panose="020B0604020202020204" pitchFamily="34" charset="0"/>
              </a:rPr>
              <a:t>Border States</a:t>
            </a:r>
            <a:endParaRPr lang="en-US" sz="4500" b="0" dirty="0">
              <a:solidFill>
                <a:schemeClr val="tx2"/>
              </a:solidFill>
            </a:endParaRPr>
          </a:p>
        </p:txBody>
      </p:sp>
    </p:spTree>
    <p:extLst>
      <p:ext uri="{BB962C8B-B14F-4D97-AF65-F5344CB8AC3E}">
        <p14:creationId xmlns:p14="http://schemas.microsoft.com/office/powerpoint/2010/main" val="421076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Box 1"/>
          <p:cNvSpPr txBox="1"/>
          <p:nvPr userDrawn="1"/>
        </p:nvSpPr>
        <p:spPr>
          <a:xfrm>
            <a:off x="869861" y="1536516"/>
            <a:ext cx="7954197" cy="1374735"/>
          </a:xfrm>
          <a:prstGeom prst="rect">
            <a:avLst/>
          </a:prstGeom>
          <a:noFill/>
        </p:spPr>
        <p:txBody>
          <a:bodyPr wrap="square" rtlCol="0">
            <a:spAutoFit/>
          </a:bodyPr>
          <a:lstStyle/>
          <a:p>
            <a:pPr>
              <a:lnSpc>
                <a:spcPts val="5000"/>
              </a:lnSpc>
            </a:pPr>
            <a:r>
              <a:rPr lang="en-US" sz="5000" b="1" kern="1200" cap="all" baseline="0" dirty="0">
                <a:solidFill>
                  <a:schemeClr val="tx2"/>
                </a:solidFill>
                <a:latin typeface="Arial" panose="020B0604020202020204" pitchFamily="34" charset="0"/>
                <a:ea typeface="+mn-ea"/>
                <a:cs typeface="Arial" panose="020B0604020202020204" pitchFamily="34" charset="0"/>
              </a:rPr>
              <a:t>provides value </a:t>
            </a:r>
            <a:br>
              <a:rPr lang="en-US" sz="5000" b="1" kern="1200" cap="all" baseline="0" dirty="0">
                <a:solidFill>
                  <a:schemeClr val="tx2"/>
                </a:solidFill>
                <a:latin typeface="Arial" panose="020B0604020202020204" pitchFamily="34" charset="0"/>
                <a:ea typeface="+mn-ea"/>
                <a:cs typeface="Arial" panose="020B0604020202020204" pitchFamily="34" charset="0"/>
              </a:rPr>
            </a:br>
            <a:r>
              <a:rPr lang="en-US" sz="5000" b="1" kern="1200" cap="all" baseline="0" dirty="0">
                <a:solidFill>
                  <a:schemeClr val="tx2"/>
                </a:solidFill>
                <a:latin typeface="Arial" panose="020B0604020202020204" pitchFamily="34" charset="0"/>
                <a:ea typeface="+mn-ea"/>
                <a:cs typeface="Arial" panose="020B0604020202020204" pitchFamily="34" charset="0"/>
              </a:rPr>
              <a:t>to our customers</a:t>
            </a:r>
            <a:endParaRPr lang="en-US" sz="5000" b="1" cap="all" baseline="0" dirty="0">
              <a:solidFill>
                <a:schemeClr val="tx2"/>
              </a:solidFill>
              <a:latin typeface="Arial" panose="020B0604020202020204" pitchFamily="34" charset="0"/>
              <a:cs typeface="Arial" panose="020B0604020202020204" pitchFamily="34" charset="0"/>
            </a:endParaRPr>
          </a:p>
        </p:txBody>
      </p:sp>
      <p:sp>
        <p:nvSpPr>
          <p:cNvPr id="9" name="TextBox 8"/>
          <p:cNvSpPr txBox="1"/>
          <p:nvPr userDrawn="1"/>
        </p:nvSpPr>
        <p:spPr>
          <a:xfrm>
            <a:off x="457200" y="171450"/>
            <a:ext cx="838200" cy="1569660"/>
          </a:xfrm>
          <a:prstGeom prst="rect">
            <a:avLst/>
          </a:prstGeom>
          <a:noFill/>
        </p:spPr>
        <p:txBody>
          <a:bodyPr wrap="square" rtlCol="0">
            <a:spAutoFit/>
          </a:bodyPr>
          <a:lstStyle/>
          <a:p>
            <a:r>
              <a:rPr lang="en-US" sz="9600" dirty="0">
                <a:latin typeface="Arial Black" panose="020B0A04020102020204" pitchFamily="34" charset="0"/>
                <a:cs typeface="Arial" panose="020B0604020202020204" pitchFamily="34" charset="0"/>
              </a:rPr>
              <a:t>“</a:t>
            </a:r>
          </a:p>
        </p:txBody>
      </p:sp>
      <p:sp>
        <p:nvSpPr>
          <p:cNvPr id="10" name="TextBox 9"/>
          <p:cNvSpPr txBox="1"/>
          <p:nvPr userDrawn="1"/>
        </p:nvSpPr>
        <p:spPr>
          <a:xfrm>
            <a:off x="7848600" y="3364290"/>
            <a:ext cx="762000" cy="1569660"/>
          </a:xfrm>
          <a:prstGeom prst="rect">
            <a:avLst/>
          </a:prstGeom>
          <a:noFill/>
        </p:spPr>
        <p:txBody>
          <a:bodyPr wrap="square" rtlCol="0">
            <a:spAutoFit/>
          </a:bodyPr>
          <a:lstStyle/>
          <a:p>
            <a:r>
              <a:rPr lang="en-US" sz="9600" dirty="0">
                <a:latin typeface="Arial Black" panose="020B0A04020102020204" pitchFamily="34" charset="0"/>
                <a:cs typeface="Arial" panose="020B0604020202020204" pitchFamily="34" charset="0"/>
              </a:rPr>
              <a:t>”</a:t>
            </a:r>
          </a:p>
        </p:txBody>
      </p:sp>
      <p:sp>
        <p:nvSpPr>
          <p:cNvPr id="11" name="Title 1"/>
          <p:cNvSpPr txBox="1">
            <a:spLocks/>
          </p:cNvSpPr>
          <p:nvPr userDrawn="1"/>
        </p:nvSpPr>
        <p:spPr>
          <a:xfrm>
            <a:off x="1356902" y="2797638"/>
            <a:ext cx="6491698" cy="8001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baseline="0">
                <a:solidFill>
                  <a:srgbClr val="002060"/>
                </a:solidFill>
                <a:latin typeface="Arial" panose="020B0604020202020204" pitchFamily="34" charset="0"/>
                <a:ea typeface="+mj-ea"/>
                <a:cs typeface="Arial" panose="020B0604020202020204" pitchFamily="34" charset="0"/>
              </a:defRPr>
            </a:lvl1pPr>
          </a:lstStyle>
          <a:p>
            <a:pPr algn="r"/>
            <a:r>
              <a:rPr lang="en-US" sz="3400" b="0" kern="1200" baseline="0" dirty="0">
                <a:solidFill>
                  <a:schemeClr val="tx2"/>
                </a:solidFill>
                <a:latin typeface="Arial" panose="020B0604020202020204" pitchFamily="34" charset="0"/>
                <a:ea typeface="+mj-ea"/>
                <a:cs typeface="Arial" panose="020B0604020202020204" pitchFamily="34" charset="0"/>
              </a:rPr>
              <a:t>by delivering innovative product </a:t>
            </a:r>
          </a:p>
          <a:p>
            <a:pPr algn="r"/>
            <a:r>
              <a:rPr lang="en-US" sz="3400" b="0" kern="1200" baseline="0" dirty="0">
                <a:solidFill>
                  <a:schemeClr val="tx2"/>
                </a:solidFill>
                <a:latin typeface="Arial" panose="020B0604020202020204" pitchFamily="34" charset="0"/>
                <a:ea typeface="+mj-ea"/>
                <a:cs typeface="Arial" panose="020B0604020202020204" pitchFamily="34" charset="0"/>
              </a:rPr>
              <a:t>and supply chain solutions.</a:t>
            </a:r>
            <a:endParaRPr lang="en-US" sz="3400" b="0" dirty="0">
              <a:solidFill>
                <a:schemeClr val="tx2"/>
              </a:solidFill>
            </a:endParaRPr>
          </a:p>
        </p:txBody>
      </p:sp>
      <p:sp>
        <p:nvSpPr>
          <p:cNvPr id="12" name="Title 1"/>
          <p:cNvSpPr txBox="1">
            <a:spLocks/>
          </p:cNvSpPr>
          <p:nvPr userDrawn="1"/>
        </p:nvSpPr>
        <p:spPr>
          <a:xfrm>
            <a:off x="4419600" y="4171492"/>
            <a:ext cx="3810000" cy="4572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baseline="0">
                <a:solidFill>
                  <a:srgbClr val="002060"/>
                </a:solidFill>
                <a:latin typeface="Arial" panose="020B0604020202020204" pitchFamily="34" charset="0"/>
                <a:ea typeface="+mj-ea"/>
                <a:cs typeface="Arial" panose="020B0604020202020204" pitchFamily="34" charset="0"/>
              </a:defRPr>
            </a:lvl1pPr>
          </a:lstStyle>
          <a:p>
            <a:pPr algn="r"/>
            <a:r>
              <a:rPr lang="en-US" sz="2400" b="0" dirty="0">
                <a:solidFill>
                  <a:schemeClr val="tx1"/>
                </a:solidFill>
              </a:rPr>
              <a:t>-</a:t>
            </a:r>
            <a:r>
              <a:rPr lang="en-US" sz="2400" b="0" kern="1200" baseline="0" dirty="0">
                <a:solidFill>
                  <a:schemeClr val="tx1"/>
                </a:solidFill>
                <a:latin typeface="Arial" panose="020B0604020202020204" pitchFamily="34" charset="0"/>
                <a:ea typeface="+mj-ea"/>
                <a:cs typeface="Arial" panose="020B0604020202020204" pitchFamily="34" charset="0"/>
              </a:rPr>
              <a:t>Border States’ Mission</a:t>
            </a:r>
            <a:endParaRPr lang="en-US" sz="2400" b="0" dirty="0">
              <a:solidFill>
                <a:schemeClr val="tx1"/>
              </a:solidFill>
            </a:endParaRPr>
          </a:p>
        </p:txBody>
      </p:sp>
      <p:sp>
        <p:nvSpPr>
          <p:cNvPr id="13" name="Title 1"/>
          <p:cNvSpPr txBox="1">
            <a:spLocks/>
          </p:cNvSpPr>
          <p:nvPr userDrawn="1"/>
        </p:nvSpPr>
        <p:spPr>
          <a:xfrm>
            <a:off x="1219200" y="704850"/>
            <a:ext cx="3733800" cy="4191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baseline="0">
                <a:solidFill>
                  <a:srgbClr val="002060"/>
                </a:solidFill>
                <a:latin typeface="Arial" panose="020B0604020202020204" pitchFamily="34" charset="0"/>
                <a:ea typeface="+mj-ea"/>
                <a:cs typeface="Arial" panose="020B0604020202020204" pitchFamily="34" charset="0"/>
              </a:defRPr>
            </a:lvl1pPr>
          </a:lstStyle>
          <a:p>
            <a:pPr algn="l"/>
            <a:r>
              <a:rPr lang="en-US" sz="4500" b="0" kern="1200" baseline="0" dirty="0">
                <a:solidFill>
                  <a:schemeClr val="tx2"/>
                </a:solidFill>
                <a:latin typeface="Arial" panose="020B0604020202020204" pitchFamily="34" charset="0"/>
                <a:ea typeface="+mj-ea"/>
                <a:cs typeface="Arial" panose="020B0604020202020204" pitchFamily="34" charset="0"/>
              </a:rPr>
              <a:t>Border States</a:t>
            </a:r>
            <a:endParaRPr lang="en-US" sz="4500" b="0" dirty="0">
              <a:solidFill>
                <a:schemeClr val="tx2"/>
              </a:solidFill>
            </a:endParaRPr>
          </a:p>
        </p:txBody>
      </p:sp>
    </p:spTree>
    <p:extLst>
      <p:ext uri="{BB962C8B-B14F-4D97-AF65-F5344CB8AC3E}">
        <p14:creationId xmlns:p14="http://schemas.microsoft.com/office/powerpoint/2010/main" val="3163889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Main Tex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2"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57200" y="1047749"/>
            <a:ext cx="8229600" cy="3546873"/>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7665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Secondary Tex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71500" cy="5143500"/>
          </a:xfrm>
          <a:prstGeom prst="rect">
            <a:avLst/>
          </a:prstGeom>
        </p:spPr>
      </p:pic>
      <p:sp>
        <p:nvSpPr>
          <p:cNvPr id="2" name="Title 1"/>
          <p:cNvSpPr>
            <a:spLocks noGrp="1"/>
          </p:cNvSpPr>
          <p:nvPr>
            <p:ph type="title"/>
          </p:nvPr>
        </p:nvSpPr>
        <p:spPr>
          <a:xfrm>
            <a:off x="762000" y="91678"/>
            <a:ext cx="7543800" cy="479822"/>
          </a:xfrm>
        </p:spPr>
        <p:txBody>
          <a:bodyPr anchor="t" anchorCtr="0">
            <a:noAutofit/>
          </a:bodyPr>
          <a:lstStyle>
            <a:lvl1pPr algn="l">
              <a:defRPr sz="34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62000" y="742951"/>
            <a:ext cx="7620000" cy="3851672"/>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06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Main Text Slide -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E0460-E134-4878-B99C-F3C5BD331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3" name="Content Placeholder 2"/>
          <p:cNvSpPr>
            <a:spLocks noGrp="1"/>
          </p:cNvSpPr>
          <p:nvPr>
            <p:ph sz="half" idx="1"/>
          </p:nvPr>
        </p:nvSpPr>
        <p:spPr>
          <a:xfrm>
            <a:off x="457200" y="952500"/>
            <a:ext cx="40386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33296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Utility_Main Text Slide -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5EA43ED-8336-4AE7-B8A9-731E561295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3" name="Content Placeholder 2"/>
          <p:cNvSpPr>
            <a:spLocks noGrp="1"/>
          </p:cNvSpPr>
          <p:nvPr>
            <p:ph sz="half" idx="1"/>
          </p:nvPr>
        </p:nvSpPr>
        <p:spPr>
          <a:xfrm>
            <a:off x="457200" y="952500"/>
            <a:ext cx="40386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7421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ustrial_Main Text Slide -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21A00E-CC6C-41E9-B309-0704DEE5B3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3" name="Content Placeholder 2"/>
          <p:cNvSpPr>
            <a:spLocks noGrp="1"/>
          </p:cNvSpPr>
          <p:nvPr>
            <p:ph sz="half" idx="1"/>
          </p:nvPr>
        </p:nvSpPr>
        <p:spPr>
          <a:xfrm>
            <a:off x="457200" y="952500"/>
            <a:ext cx="40386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0683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struction_Main Text Slide -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D5BB7A-A61A-495A-9BF6-9B845D10DA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3" name="Content Placeholder 2"/>
          <p:cNvSpPr>
            <a:spLocks noGrp="1"/>
          </p:cNvSpPr>
          <p:nvPr>
            <p:ph sz="half" idx="1"/>
          </p:nvPr>
        </p:nvSpPr>
        <p:spPr>
          <a:xfrm>
            <a:off x="457200" y="952500"/>
            <a:ext cx="40386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3141212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ondary Text Slide -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62000" y="91678"/>
            <a:ext cx="7543800" cy="479822"/>
          </a:xfrm>
        </p:spPr>
        <p:txBody>
          <a:bodyPr anchor="t" anchorCtr="0">
            <a:noAutofit/>
          </a:bodyPr>
          <a:lstStyle>
            <a:lvl1pPr algn="l">
              <a:defRPr sz="34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9" name="Content Placeholder 2"/>
          <p:cNvSpPr>
            <a:spLocks noGrp="1"/>
          </p:cNvSpPr>
          <p:nvPr>
            <p:ph sz="half" idx="12"/>
          </p:nvPr>
        </p:nvSpPr>
        <p:spPr>
          <a:xfrm>
            <a:off x="762000" y="742950"/>
            <a:ext cx="40386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half" idx="2"/>
          </p:nvPr>
        </p:nvSpPr>
        <p:spPr>
          <a:xfrm>
            <a:off x="4953000" y="74295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FB81750-49F9-4E2D-BC18-50EFD5CCE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71500" cy="5143500"/>
          </a:xfrm>
          <a:prstGeom prst="rect">
            <a:avLst/>
          </a:prstGeom>
        </p:spPr>
      </p:pic>
    </p:spTree>
    <p:extLst>
      <p:ext uri="{BB962C8B-B14F-4D97-AF65-F5344CB8AC3E}">
        <p14:creationId xmlns:p14="http://schemas.microsoft.com/office/powerpoint/2010/main" val="11244510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in Text Slide - three 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15830D-8456-44EA-BB2B-F3EBDC6235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3" name="Content Placeholder 2"/>
          <p:cNvSpPr>
            <a:spLocks noGrp="1"/>
          </p:cNvSpPr>
          <p:nvPr>
            <p:ph sz="half" idx="1"/>
          </p:nvPr>
        </p:nvSpPr>
        <p:spPr>
          <a:xfrm>
            <a:off x="457200" y="933450"/>
            <a:ext cx="2590800" cy="369570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13"/>
          </p:nvPr>
        </p:nvSpPr>
        <p:spPr>
          <a:xfrm>
            <a:off x="3276600" y="933450"/>
            <a:ext cx="2590800" cy="369570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4"/>
          </p:nvPr>
        </p:nvSpPr>
        <p:spPr>
          <a:xfrm>
            <a:off x="6096000" y="952500"/>
            <a:ext cx="2590800" cy="369570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192552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ondary Text Slid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762000" y="91678"/>
            <a:ext cx="7543800" cy="479822"/>
          </a:xfrm>
        </p:spPr>
        <p:txBody>
          <a:bodyPr anchor="t" anchorCtr="0">
            <a:noAutofit/>
          </a:bodyPr>
          <a:lstStyle>
            <a:lvl1pPr algn="l">
              <a:defRPr sz="3400">
                <a:solidFill>
                  <a:schemeClr val="tx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1" name="Content Placeholder 2"/>
          <p:cNvSpPr>
            <a:spLocks noGrp="1"/>
          </p:cNvSpPr>
          <p:nvPr>
            <p:ph sz="half" idx="1"/>
          </p:nvPr>
        </p:nvSpPr>
        <p:spPr>
          <a:xfrm>
            <a:off x="762000" y="742950"/>
            <a:ext cx="25908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3"/>
          </p:nvPr>
        </p:nvSpPr>
        <p:spPr>
          <a:xfrm>
            <a:off x="3429000" y="742950"/>
            <a:ext cx="25908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sz="half" idx="14"/>
          </p:nvPr>
        </p:nvSpPr>
        <p:spPr>
          <a:xfrm>
            <a:off x="6096000" y="742950"/>
            <a:ext cx="25908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46E7CBE-0E08-4459-A581-E47A15BA1C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71500" cy="5143500"/>
          </a:xfrm>
          <a:prstGeom prst="rect">
            <a:avLst/>
          </a:prstGeom>
        </p:spPr>
      </p:pic>
    </p:spTree>
    <p:extLst>
      <p:ext uri="{BB962C8B-B14F-4D97-AF65-F5344CB8AC3E}">
        <p14:creationId xmlns:p14="http://schemas.microsoft.com/office/powerpoint/2010/main" val="1611288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hasCustomPrompt="1"/>
          </p:nvPr>
        </p:nvSpPr>
        <p:spPr>
          <a:xfrm>
            <a:off x="1679584" y="1200150"/>
            <a:ext cx="6248400" cy="2457450"/>
          </a:xfrm>
        </p:spPr>
        <p:txBody>
          <a:bodyPr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baseline="0">
                <a:solidFill>
                  <a:schemeClr val="tx2"/>
                </a:solidFill>
                <a:latin typeface="Arial" panose="020B0604020202020204" pitchFamily="34" charset="0"/>
                <a:cs typeface="Arial" panose="020B0604020202020204" pitchFamily="34" charset="0"/>
              </a:defRPr>
            </a:lvl1pPr>
          </a:lstStyle>
          <a:p>
            <a:r>
              <a:rPr lang="en-US" dirty="0"/>
              <a:t>Click to add a QUOTE</a:t>
            </a:r>
            <a:br>
              <a:rPr lang="en-US" sz="9600" dirty="0">
                <a:solidFill>
                  <a:schemeClr val="tx2"/>
                </a:solidFill>
                <a:latin typeface="Arial Black" panose="020B0A04020102020204" pitchFamily="34" charset="0"/>
                <a:cs typeface="Arial" panose="020B0604020202020204" pitchFamily="34" charset="0"/>
              </a:rPr>
            </a:br>
            <a:r>
              <a:rPr lang="en-US" dirty="0"/>
              <a:t>to</a:t>
            </a:r>
            <a:r>
              <a:rPr lang="en-US" baseline="0" dirty="0"/>
              <a:t> the presentation.</a:t>
            </a:r>
            <a:br>
              <a:rPr lang="en-US" baseline="0" dirty="0"/>
            </a:br>
            <a:r>
              <a:rPr lang="en-US" baseline="0" dirty="0"/>
              <a:t>				</a:t>
            </a:r>
            <a:r>
              <a:rPr lang="en-US" sz="2400" b="0" dirty="0">
                <a:solidFill>
                  <a:schemeClr val="tx1"/>
                </a:solidFill>
              </a:rPr>
              <a:t>-Abraham Lincoln</a:t>
            </a:r>
            <a:endParaRPr lang="en-US" dirty="0"/>
          </a:p>
        </p:txBody>
      </p:sp>
      <p:sp>
        <p:nvSpPr>
          <p:cNvPr id="9" name="TextBox 8"/>
          <p:cNvSpPr txBox="1"/>
          <p:nvPr userDrawn="1"/>
        </p:nvSpPr>
        <p:spPr>
          <a:xfrm>
            <a:off x="477317" y="514350"/>
            <a:ext cx="838200" cy="1569660"/>
          </a:xfrm>
          <a:prstGeom prst="rect">
            <a:avLst/>
          </a:prstGeom>
          <a:noFill/>
        </p:spPr>
        <p:txBody>
          <a:bodyPr wrap="square" rtlCol="0">
            <a:spAutoFit/>
          </a:bodyPr>
          <a:lstStyle/>
          <a:p>
            <a:r>
              <a:rPr lang="en-US" sz="9600" dirty="0">
                <a:latin typeface="Arial" panose="020B0604020202020204" pitchFamily="34" charset="0"/>
                <a:cs typeface="Arial" panose="020B0604020202020204" pitchFamily="34" charset="0"/>
              </a:rPr>
              <a:t>“</a:t>
            </a:r>
          </a:p>
        </p:txBody>
      </p:sp>
      <p:sp>
        <p:nvSpPr>
          <p:cNvPr id="10" name="TextBox 9"/>
          <p:cNvSpPr txBox="1"/>
          <p:nvPr userDrawn="1"/>
        </p:nvSpPr>
        <p:spPr>
          <a:xfrm>
            <a:off x="7931032" y="3314700"/>
            <a:ext cx="762000" cy="1569660"/>
          </a:xfrm>
          <a:prstGeom prst="rect">
            <a:avLst/>
          </a:prstGeom>
          <a:noFill/>
        </p:spPr>
        <p:txBody>
          <a:bodyPr wrap="square" rtlCol="0">
            <a:spAutoFit/>
          </a:bodyPr>
          <a:lstStyle/>
          <a:p>
            <a:r>
              <a:rPr lang="en-US" sz="9600" dirty="0">
                <a:latin typeface="Arial" panose="020B0604020202020204" pitchFamily="34" charset="0"/>
                <a:cs typeface="Arial" panose="020B0604020202020204" pitchFamily="34" charset="0"/>
              </a:rPr>
              <a:t>”</a:t>
            </a:r>
          </a:p>
        </p:txBody>
      </p:sp>
      <p:sp>
        <p:nvSpPr>
          <p:cNvPr id="12" name="Title 1"/>
          <p:cNvSpPr txBox="1">
            <a:spLocks/>
          </p:cNvSpPr>
          <p:nvPr userDrawn="1"/>
        </p:nvSpPr>
        <p:spPr>
          <a:xfrm>
            <a:off x="4419600" y="4171492"/>
            <a:ext cx="5181600" cy="4572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baseline="0">
                <a:solidFill>
                  <a:srgbClr val="002060"/>
                </a:solidFill>
                <a:latin typeface="Arial" panose="020B0604020202020204" pitchFamily="34" charset="0"/>
                <a:ea typeface="+mj-ea"/>
                <a:cs typeface="Arial" panose="020B0604020202020204" pitchFamily="34" charset="0"/>
              </a:defRPr>
            </a:lvl1pPr>
          </a:lstStyle>
          <a:p>
            <a:endParaRPr lang="en-US" sz="2400" b="0" dirty="0">
              <a:solidFill>
                <a:schemeClr val="tx1"/>
              </a:solidFill>
            </a:endParaRPr>
          </a:p>
        </p:txBody>
      </p:sp>
    </p:spTree>
    <p:extLst>
      <p:ext uri="{BB962C8B-B14F-4D97-AF65-F5344CB8AC3E}">
        <p14:creationId xmlns:p14="http://schemas.microsoft.com/office/powerpoint/2010/main" val="209943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in Text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2"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047749"/>
            <a:ext cx="8229600" cy="3546873"/>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05255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 confidenti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381001" y="3752850"/>
            <a:ext cx="8113713" cy="457200"/>
          </a:xfrm>
        </p:spPr>
        <p:txBody>
          <a:bodyPr anchor="t">
            <a:noAutofit/>
          </a:bodyPr>
          <a:lstStyle>
            <a:lvl1pPr algn="l">
              <a:defRPr sz="4400" b="1" cap="none" baseline="0">
                <a:solidFill>
                  <a:srgbClr val="00467F"/>
                </a:solidFill>
                <a:latin typeface="Arial" panose="020B0604020202020204" pitchFamily="34" charset="0"/>
                <a:cs typeface="Arial" panose="020B0604020202020204" pitchFamily="34" charset="0"/>
              </a:defRPr>
            </a:lvl1pPr>
          </a:lstStyle>
          <a:p>
            <a:r>
              <a:rPr lang="en-US" dirty="0"/>
              <a:t>Section title</a:t>
            </a:r>
          </a:p>
        </p:txBody>
      </p:sp>
      <p:sp>
        <p:nvSpPr>
          <p:cNvPr id="3" name="Text Placeholder 2"/>
          <p:cNvSpPr>
            <a:spLocks noGrp="1"/>
          </p:cNvSpPr>
          <p:nvPr>
            <p:ph type="body" idx="1"/>
          </p:nvPr>
        </p:nvSpPr>
        <p:spPr>
          <a:xfrm>
            <a:off x="381000" y="4342210"/>
            <a:ext cx="7772400" cy="439340"/>
          </a:xfrm>
        </p:spPr>
        <p:txBody>
          <a:bodyPr anchor="t" anchorCtr="0">
            <a:normAutofit/>
          </a:bodyPr>
          <a:lstStyle>
            <a:lvl1pPr marL="0" indent="0">
              <a:buNone/>
              <a:defRPr sz="3200">
                <a:solidFill>
                  <a:srgbClr val="004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02748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itle 1"/>
          <p:cNvSpPr>
            <a:spLocks noGrp="1"/>
          </p:cNvSpPr>
          <p:nvPr>
            <p:ph type="title" hasCustomPrompt="1"/>
          </p:nvPr>
        </p:nvSpPr>
        <p:spPr>
          <a:xfrm>
            <a:off x="381001" y="3752850"/>
            <a:ext cx="8113713" cy="457200"/>
          </a:xfrm>
        </p:spPr>
        <p:txBody>
          <a:bodyPr anchor="t">
            <a:noAutofit/>
          </a:bodyPr>
          <a:lstStyle>
            <a:lvl1pPr algn="l">
              <a:defRPr sz="4400" b="1" cap="none" baseline="0">
                <a:solidFill>
                  <a:srgbClr val="00467F"/>
                </a:solidFill>
                <a:latin typeface="Arial" panose="020B0604020202020204" pitchFamily="34" charset="0"/>
                <a:cs typeface="Arial" panose="020B0604020202020204" pitchFamily="34" charset="0"/>
              </a:defRPr>
            </a:lvl1pPr>
          </a:lstStyle>
          <a:p>
            <a:r>
              <a:rPr lang="en-US" dirty="0"/>
              <a:t>Section title</a:t>
            </a:r>
          </a:p>
        </p:txBody>
      </p:sp>
      <p:sp>
        <p:nvSpPr>
          <p:cNvPr id="7" name="Text Placeholder 2"/>
          <p:cNvSpPr>
            <a:spLocks noGrp="1"/>
          </p:cNvSpPr>
          <p:nvPr>
            <p:ph type="body" idx="1"/>
          </p:nvPr>
        </p:nvSpPr>
        <p:spPr>
          <a:xfrm>
            <a:off x="381000" y="4342210"/>
            <a:ext cx="7772400" cy="439340"/>
          </a:xfrm>
        </p:spPr>
        <p:txBody>
          <a:bodyPr anchor="t" anchorCtr="0">
            <a:normAutofit/>
          </a:bodyPr>
          <a:lstStyle>
            <a:lvl1pPr marL="0" indent="0">
              <a:buNone/>
              <a:defRPr sz="3200">
                <a:solidFill>
                  <a:srgbClr val="00467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16453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 screen photo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B532FF-1A6A-461F-940D-E2B9A9DFE2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2"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 name="Picture Placeholder 5"/>
          <p:cNvSpPr>
            <a:spLocks noGrp="1"/>
          </p:cNvSpPr>
          <p:nvPr>
            <p:ph type="pic" sz="quarter" idx="11"/>
          </p:nvPr>
        </p:nvSpPr>
        <p:spPr>
          <a:xfrm>
            <a:off x="4" y="895350"/>
            <a:ext cx="9143996" cy="4248150"/>
          </a:xfrm>
        </p:spPr>
        <p:txBody>
          <a:bodyPr/>
          <a:lstStyle/>
          <a:p>
            <a:endParaRPr lang="en-US" dirty="0"/>
          </a:p>
        </p:txBody>
      </p:sp>
    </p:spTree>
    <p:extLst>
      <p:ext uri="{BB962C8B-B14F-4D97-AF65-F5344CB8AC3E}">
        <p14:creationId xmlns:p14="http://schemas.microsoft.com/office/powerpoint/2010/main" val="3595271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 photo vertical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76313C-E68F-4368-B1BC-A6E11B0305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Picture Placeholder 5">
            <a:extLst>
              <a:ext uri="{FF2B5EF4-FFF2-40B4-BE49-F238E27FC236}">
                <a16:creationId xmlns:a16="http://schemas.microsoft.com/office/drawing/2014/main" id="{C7A88D6A-32A1-4D0E-837E-15DAF82573F8}"/>
              </a:ext>
            </a:extLst>
          </p:cNvPr>
          <p:cNvSpPr>
            <a:spLocks noGrp="1"/>
          </p:cNvSpPr>
          <p:nvPr>
            <p:ph type="pic" sz="quarter" idx="11"/>
          </p:nvPr>
        </p:nvSpPr>
        <p:spPr>
          <a:xfrm>
            <a:off x="4" y="895350"/>
            <a:ext cx="4495797" cy="4248150"/>
          </a:xfrm>
        </p:spPr>
        <p:txBody>
          <a:bodyPr/>
          <a:lstStyle/>
          <a:p>
            <a:endParaRPr lang="en-US" dirty="0"/>
          </a:p>
        </p:txBody>
      </p:sp>
    </p:spTree>
    <p:extLst>
      <p:ext uri="{BB962C8B-B14F-4D97-AF65-F5344CB8AC3E}">
        <p14:creationId xmlns:p14="http://schemas.microsoft.com/office/powerpoint/2010/main" val="65087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photo vertical layou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4673DDB-1943-4E63-A8E2-4A66D5E8A6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Picture Placeholder 5">
            <a:extLst>
              <a:ext uri="{FF2B5EF4-FFF2-40B4-BE49-F238E27FC236}">
                <a16:creationId xmlns:a16="http://schemas.microsoft.com/office/drawing/2014/main" id="{C7A88D6A-32A1-4D0E-837E-15DAF82573F8}"/>
              </a:ext>
            </a:extLst>
          </p:cNvPr>
          <p:cNvSpPr>
            <a:spLocks noGrp="1"/>
          </p:cNvSpPr>
          <p:nvPr>
            <p:ph type="pic" sz="quarter" idx="11"/>
          </p:nvPr>
        </p:nvSpPr>
        <p:spPr>
          <a:xfrm>
            <a:off x="4" y="895350"/>
            <a:ext cx="4495797" cy="2133600"/>
          </a:xfrm>
        </p:spPr>
        <p:txBody>
          <a:bodyPr/>
          <a:lstStyle/>
          <a:p>
            <a:endParaRPr lang="en-US" dirty="0"/>
          </a:p>
        </p:txBody>
      </p:sp>
      <p:sp>
        <p:nvSpPr>
          <p:cNvPr id="8" name="Picture Placeholder 5">
            <a:extLst>
              <a:ext uri="{FF2B5EF4-FFF2-40B4-BE49-F238E27FC236}">
                <a16:creationId xmlns:a16="http://schemas.microsoft.com/office/drawing/2014/main" id="{9549A8B9-C421-4341-A26E-62628F67ECB5}"/>
              </a:ext>
            </a:extLst>
          </p:cNvPr>
          <p:cNvSpPr>
            <a:spLocks noGrp="1"/>
          </p:cNvSpPr>
          <p:nvPr>
            <p:ph type="pic" sz="quarter" idx="12"/>
          </p:nvPr>
        </p:nvSpPr>
        <p:spPr>
          <a:xfrm>
            <a:off x="4" y="3028950"/>
            <a:ext cx="4495797" cy="2114550"/>
          </a:xfrm>
        </p:spPr>
        <p:txBody>
          <a:bodyPr/>
          <a:lstStyle/>
          <a:p>
            <a:endParaRPr lang="en-US" dirty="0"/>
          </a:p>
        </p:txBody>
      </p:sp>
    </p:spTree>
    <p:extLst>
      <p:ext uri="{BB962C8B-B14F-4D97-AF65-F5344CB8AC3E}">
        <p14:creationId xmlns:p14="http://schemas.microsoft.com/office/powerpoint/2010/main" val="39019188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 photo horizontal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20D121-046E-4B7D-865F-02EEB54A7A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6" name="Picture Placeholder 5"/>
          <p:cNvSpPr>
            <a:spLocks noGrp="1"/>
          </p:cNvSpPr>
          <p:nvPr>
            <p:ph type="pic" sz="quarter" idx="11"/>
          </p:nvPr>
        </p:nvSpPr>
        <p:spPr>
          <a:xfrm>
            <a:off x="4" y="895350"/>
            <a:ext cx="9143996" cy="1847850"/>
          </a:xfrm>
        </p:spPr>
        <p:txBody>
          <a:bodyPr/>
          <a:lstStyle/>
          <a:p>
            <a:endParaRPr lang="en-US" dirty="0"/>
          </a:p>
        </p:txBody>
      </p:sp>
      <p:sp>
        <p:nvSpPr>
          <p:cNvPr id="8" name="Content Placeholder 2"/>
          <p:cNvSpPr>
            <a:spLocks noGrp="1"/>
          </p:cNvSpPr>
          <p:nvPr>
            <p:ph idx="1"/>
          </p:nvPr>
        </p:nvSpPr>
        <p:spPr>
          <a:xfrm>
            <a:off x="457200" y="2800350"/>
            <a:ext cx="8229600" cy="19431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7001585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hoto horizontal grid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BCDFCFD-9B76-45E6-9542-7DFDEA12F3C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6" name="Picture Placeholder 5"/>
          <p:cNvSpPr>
            <a:spLocks noGrp="1"/>
          </p:cNvSpPr>
          <p:nvPr>
            <p:ph type="pic" sz="quarter" idx="11"/>
          </p:nvPr>
        </p:nvSpPr>
        <p:spPr>
          <a:xfrm>
            <a:off x="4" y="895350"/>
            <a:ext cx="5333996" cy="1847850"/>
          </a:xfrm>
        </p:spPr>
        <p:txBody>
          <a:bodyPr/>
          <a:lstStyle/>
          <a:p>
            <a:endParaRPr lang="en-US" dirty="0"/>
          </a:p>
        </p:txBody>
      </p:sp>
      <p:sp>
        <p:nvSpPr>
          <p:cNvPr id="8" name="Content Placeholder 2"/>
          <p:cNvSpPr>
            <a:spLocks noGrp="1"/>
          </p:cNvSpPr>
          <p:nvPr>
            <p:ph idx="1"/>
          </p:nvPr>
        </p:nvSpPr>
        <p:spPr>
          <a:xfrm>
            <a:off x="457200" y="2800350"/>
            <a:ext cx="8229600" cy="1943100"/>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p:cNvSpPr>
            <a:spLocks noGrp="1"/>
          </p:cNvSpPr>
          <p:nvPr>
            <p:ph type="pic" sz="quarter" idx="12"/>
          </p:nvPr>
        </p:nvSpPr>
        <p:spPr>
          <a:xfrm>
            <a:off x="5334000" y="895350"/>
            <a:ext cx="3810000" cy="838200"/>
          </a:xfrm>
        </p:spPr>
        <p:txBody>
          <a:bodyPr/>
          <a:lstStyle/>
          <a:p>
            <a:endParaRPr lang="en-US" dirty="0"/>
          </a:p>
        </p:txBody>
      </p:sp>
      <p:sp>
        <p:nvSpPr>
          <p:cNvPr id="7" name="Picture Placeholder 6"/>
          <p:cNvSpPr>
            <a:spLocks noGrp="1"/>
          </p:cNvSpPr>
          <p:nvPr>
            <p:ph type="pic" sz="quarter" idx="13"/>
          </p:nvPr>
        </p:nvSpPr>
        <p:spPr>
          <a:xfrm>
            <a:off x="5334000" y="1733550"/>
            <a:ext cx="3810000" cy="1009650"/>
          </a:xfrm>
        </p:spPr>
        <p:txBody>
          <a:bodyPr/>
          <a:lstStyle/>
          <a:p>
            <a:endParaRPr lang="en-US"/>
          </a:p>
        </p:txBody>
      </p:sp>
      <p:sp>
        <p:nvSpPr>
          <p:cNvPr id="12"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64054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 y="8708"/>
            <a:ext cx="9113039" cy="5126084"/>
          </a:xfrm>
          <a:prstGeom prst="rect">
            <a:avLst/>
          </a:prstGeom>
        </p:spPr>
      </p:pic>
      <p:grpSp>
        <p:nvGrpSpPr>
          <p:cNvPr id="10" name="Group 9"/>
          <p:cNvGrpSpPr/>
          <p:nvPr userDrawn="1"/>
        </p:nvGrpSpPr>
        <p:grpSpPr>
          <a:xfrm>
            <a:off x="1905000" y="3314700"/>
            <a:ext cx="3048000" cy="971550"/>
            <a:chOff x="5029200" y="4114800"/>
            <a:chExt cx="3048000" cy="1295400"/>
          </a:xfrm>
        </p:grpSpPr>
        <p:sp>
          <p:nvSpPr>
            <p:cNvPr id="13" name="Rounded Rectangle 12"/>
            <p:cNvSpPr/>
            <p:nvPr userDrawn="1"/>
          </p:nvSpPr>
          <p:spPr>
            <a:xfrm>
              <a:off x="5029200" y="4342181"/>
              <a:ext cx="3048000" cy="106801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userDrawn="1"/>
          </p:nvSpPr>
          <p:spPr>
            <a:xfrm>
              <a:off x="5349240" y="4114800"/>
              <a:ext cx="441960" cy="381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Placeholder 15"/>
          <p:cNvSpPr>
            <a:spLocks noGrp="1"/>
          </p:cNvSpPr>
          <p:nvPr>
            <p:ph type="body" sz="quarter" idx="10" hasCustomPrompt="1"/>
          </p:nvPr>
        </p:nvSpPr>
        <p:spPr>
          <a:xfrm>
            <a:off x="1905000" y="3543300"/>
            <a:ext cx="2590800" cy="742950"/>
          </a:xfrm>
        </p:spPr>
        <p:txBody>
          <a:bodyPr/>
          <a:lstStyle>
            <a:lvl1pPr marL="18288" indent="0">
              <a:buNone/>
              <a:defRPr sz="2800"/>
            </a:lvl1pPr>
          </a:lstStyle>
          <a:p>
            <a:r>
              <a:rPr lang="en-US" sz="1200" b="1" dirty="0">
                <a:solidFill>
                  <a:schemeClr val="bg1"/>
                </a:solidFill>
              </a:rPr>
              <a:t>Have any questions? </a:t>
            </a:r>
            <a:r>
              <a:rPr lang="en-US" sz="1200" dirty="0">
                <a:solidFill>
                  <a:schemeClr val="bg1"/>
                </a:solidFill>
              </a:rPr>
              <a:t>Contact</a:t>
            </a:r>
            <a:r>
              <a:rPr lang="en-US" sz="1200" baseline="0" dirty="0">
                <a:solidFill>
                  <a:schemeClr val="bg1"/>
                </a:solidFill>
              </a:rPr>
              <a:t> me.</a:t>
            </a:r>
            <a:endParaRPr lang="en-US" sz="1200" dirty="0">
              <a:solidFill>
                <a:schemeClr val="bg1"/>
              </a:solidFill>
            </a:endParaRPr>
          </a:p>
          <a:p>
            <a:r>
              <a:rPr lang="en-US" sz="1200" dirty="0">
                <a:solidFill>
                  <a:schemeClr val="bg1"/>
                </a:solidFill>
              </a:rPr>
              <a:t>Contact name</a:t>
            </a:r>
          </a:p>
          <a:p>
            <a:r>
              <a:rPr lang="en-US" sz="1200" dirty="0">
                <a:solidFill>
                  <a:schemeClr val="bg1"/>
                </a:solidFill>
              </a:rPr>
              <a:t>000.000.0000</a:t>
            </a:r>
          </a:p>
          <a:p>
            <a:r>
              <a:rPr lang="en-US" sz="1200" dirty="0">
                <a:solidFill>
                  <a:schemeClr val="bg1"/>
                </a:solidFill>
              </a:rPr>
              <a:t>contactname@borderstates.com</a:t>
            </a:r>
          </a:p>
        </p:txBody>
      </p:sp>
      <p:sp>
        <p:nvSpPr>
          <p:cNvPr id="12" name="Rectangle 11">
            <a:extLst>
              <a:ext uri="{FF2B5EF4-FFF2-40B4-BE49-F238E27FC236}">
                <a16:creationId xmlns:a16="http://schemas.microsoft.com/office/drawing/2014/main" id="{BBA13C58-3807-4E03-82C3-9EA0C4A14401}"/>
              </a:ext>
            </a:extLst>
          </p:cNvPr>
          <p:cNvSpPr/>
          <p:nvPr userDrawn="1"/>
        </p:nvSpPr>
        <p:spPr>
          <a:xfrm>
            <a:off x="1182128" y="2000251"/>
            <a:ext cx="4342856" cy="109260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chemeClr val="bg1"/>
                </a:solidFill>
                <a:latin typeface="Arial" panose="020B0604020202020204" pitchFamily="34" charset="0"/>
                <a:cs typeface="Arial" panose="020B0604020202020204" pitchFamily="34" charset="0"/>
              </a:rPr>
              <a:t>Thank </a:t>
            </a:r>
            <a:r>
              <a:rPr lang="en-US" sz="6500" b="1" dirty="0">
                <a:solidFill>
                  <a:schemeClr val="bg1"/>
                </a:solidFill>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3131508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480" y="8708"/>
            <a:ext cx="9113039" cy="5126084"/>
          </a:xfrm>
          <a:prstGeom prst="rect">
            <a:avLst/>
          </a:prstGeom>
        </p:spPr>
      </p:pic>
      <p:sp>
        <p:nvSpPr>
          <p:cNvPr id="5" name="Rectangle 4"/>
          <p:cNvSpPr/>
          <p:nvPr userDrawn="1"/>
        </p:nvSpPr>
        <p:spPr>
          <a:xfrm>
            <a:off x="1182128" y="2000251"/>
            <a:ext cx="4342856" cy="109260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dirty="0">
                <a:solidFill>
                  <a:schemeClr val="bg1"/>
                </a:solidFill>
                <a:latin typeface="Arial" panose="020B0604020202020204" pitchFamily="34" charset="0"/>
                <a:cs typeface="Arial" panose="020B0604020202020204" pitchFamily="34" charset="0"/>
              </a:rPr>
              <a:t>Thank </a:t>
            </a:r>
            <a:r>
              <a:rPr lang="en-US" sz="6500" b="1" dirty="0">
                <a:solidFill>
                  <a:schemeClr val="bg1"/>
                </a:solidFill>
                <a:latin typeface="Arial" panose="020B0604020202020204" pitchFamily="34" charset="0"/>
                <a:cs typeface="Arial" panose="020B0604020202020204" pitchFamily="34" charset="0"/>
              </a:rPr>
              <a:t>YOU</a:t>
            </a:r>
          </a:p>
        </p:txBody>
      </p:sp>
    </p:spTree>
    <p:extLst>
      <p:ext uri="{BB962C8B-B14F-4D97-AF65-F5344CB8AC3E}">
        <p14:creationId xmlns:p14="http://schemas.microsoft.com/office/powerpoint/2010/main" val="2223752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econdary Tex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71500" cy="5143500"/>
          </a:xfrm>
          <a:prstGeom prst="rect">
            <a:avLst/>
          </a:prstGeom>
        </p:spPr>
      </p:pic>
      <p:sp>
        <p:nvSpPr>
          <p:cNvPr id="2" name="Title 1"/>
          <p:cNvSpPr>
            <a:spLocks noGrp="1"/>
          </p:cNvSpPr>
          <p:nvPr>
            <p:ph type="title"/>
          </p:nvPr>
        </p:nvSpPr>
        <p:spPr>
          <a:xfrm>
            <a:off x="762000" y="91678"/>
            <a:ext cx="7543800" cy="479822"/>
          </a:xfrm>
        </p:spPr>
        <p:txBody>
          <a:bodyPr anchor="t" anchorCtr="0">
            <a:noAutofit/>
          </a:bodyPr>
          <a:lstStyle>
            <a:lvl1pPr algn="l">
              <a:defRPr sz="3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762000" y="742951"/>
            <a:ext cx="7620000" cy="38516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7483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ext Slide - two column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E0460-E134-4878-B99C-F3C5BD331F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3" name="Content Placeholder 2"/>
          <p:cNvSpPr>
            <a:spLocks noGrp="1"/>
          </p:cNvSpPr>
          <p:nvPr>
            <p:ph sz="half" idx="1"/>
          </p:nvPr>
        </p:nvSpPr>
        <p:spPr>
          <a:xfrm>
            <a:off x="457200" y="952500"/>
            <a:ext cx="40386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5250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75117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ondary Text Slide -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762000" y="91678"/>
            <a:ext cx="7543800" cy="479822"/>
          </a:xfrm>
        </p:spPr>
        <p:txBody>
          <a:bodyPr anchor="t" anchorCtr="0">
            <a:noAutofit/>
          </a:bodyPr>
          <a:lstStyle>
            <a:lvl1pPr algn="l">
              <a:defRPr sz="3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Content Placeholder 2"/>
          <p:cNvSpPr>
            <a:spLocks noGrp="1"/>
          </p:cNvSpPr>
          <p:nvPr>
            <p:ph sz="half" idx="12"/>
          </p:nvPr>
        </p:nvSpPr>
        <p:spPr>
          <a:xfrm>
            <a:off x="762000" y="742950"/>
            <a:ext cx="40386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2"/>
          </p:nvPr>
        </p:nvSpPr>
        <p:spPr>
          <a:xfrm>
            <a:off x="4953000" y="742950"/>
            <a:ext cx="4038600" cy="3829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FB81750-49F9-4E2D-BC18-50EFD5CCEC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71500" cy="5143500"/>
          </a:xfrm>
          <a:prstGeom prst="rect">
            <a:avLst/>
          </a:prstGeom>
        </p:spPr>
      </p:pic>
    </p:spTree>
    <p:extLst>
      <p:ext uri="{BB962C8B-B14F-4D97-AF65-F5344CB8AC3E}">
        <p14:creationId xmlns:p14="http://schemas.microsoft.com/office/powerpoint/2010/main" val="103912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ain Text Slide - three column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15830D-8456-44EA-BB2B-F3EBDC6235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007268"/>
          </a:xfrm>
          <a:prstGeom prst="rect">
            <a:avLst/>
          </a:prstGeom>
        </p:spPr>
      </p:pic>
      <p:sp>
        <p:nvSpPr>
          <p:cNvPr id="3" name="Content Placeholder 2"/>
          <p:cNvSpPr>
            <a:spLocks noGrp="1"/>
          </p:cNvSpPr>
          <p:nvPr>
            <p:ph sz="half" idx="1"/>
          </p:nvPr>
        </p:nvSpPr>
        <p:spPr>
          <a:xfrm>
            <a:off x="457200" y="933450"/>
            <a:ext cx="2590800" cy="369570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3"/>
          </p:nvPr>
        </p:nvSpPr>
        <p:spPr>
          <a:xfrm>
            <a:off x="3276600" y="933450"/>
            <a:ext cx="2590800" cy="369570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096000" y="952500"/>
            <a:ext cx="2590800" cy="369570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81000" y="91678"/>
            <a:ext cx="8229600" cy="479822"/>
          </a:xfrm>
        </p:spPr>
        <p:txBody>
          <a:bodyPr anchor="t" anchorCtr="0">
            <a:noAutofit/>
          </a:bodyPr>
          <a:lstStyle>
            <a:lvl1pPr algn="l">
              <a:defRPr sz="340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2180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ondary Text Slide - three columns">
    <p:spTree>
      <p:nvGrpSpPr>
        <p:cNvPr id="1" name=""/>
        <p:cNvGrpSpPr/>
        <p:nvPr/>
      </p:nvGrpSpPr>
      <p:grpSpPr>
        <a:xfrm>
          <a:off x="0" y="0"/>
          <a:ext cx="0" cy="0"/>
          <a:chOff x="0" y="0"/>
          <a:chExt cx="0" cy="0"/>
        </a:xfrm>
      </p:grpSpPr>
      <p:sp>
        <p:nvSpPr>
          <p:cNvPr id="2" name="Title 1"/>
          <p:cNvSpPr>
            <a:spLocks noGrp="1"/>
          </p:cNvSpPr>
          <p:nvPr>
            <p:ph type="title"/>
          </p:nvPr>
        </p:nvSpPr>
        <p:spPr>
          <a:xfrm>
            <a:off x="762000" y="91678"/>
            <a:ext cx="7543800" cy="479822"/>
          </a:xfrm>
        </p:spPr>
        <p:txBody>
          <a:bodyPr anchor="t" anchorCtr="0">
            <a:noAutofit/>
          </a:bodyPr>
          <a:lstStyle>
            <a:lvl1pPr algn="l">
              <a:defRPr sz="3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Content Placeholder 2"/>
          <p:cNvSpPr>
            <a:spLocks noGrp="1"/>
          </p:cNvSpPr>
          <p:nvPr>
            <p:ph sz="half" idx="1"/>
          </p:nvPr>
        </p:nvSpPr>
        <p:spPr>
          <a:xfrm>
            <a:off x="762000" y="742950"/>
            <a:ext cx="25908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3429000" y="742950"/>
            <a:ext cx="25908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sz="half" idx="14"/>
          </p:nvPr>
        </p:nvSpPr>
        <p:spPr>
          <a:xfrm>
            <a:off x="6096000" y="742950"/>
            <a:ext cx="2590800" cy="3829050"/>
          </a:xfrm>
        </p:spPr>
        <p:txBody>
          <a:bodyPr/>
          <a:lstStyle>
            <a:lvl1pPr>
              <a:lnSpc>
                <a:spcPct val="100000"/>
              </a:lnSpc>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a:extLst>
              <a:ext uri="{FF2B5EF4-FFF2-40B4-BE49-F238E27FC236}">
                <a16:creationId xmlns:a16="http://schemas.microsoft.com/office/drawing/2014/main" id="{A46E7CBE-0E08-4459-A581-E47A15BA1C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71500" cy="5143500"/>
          </a:xfrm>
          <a:prstGeom prst="rect">
            <a:avLst/>
          </a:prstGeom>
        </p:spPr>
      </p:pic>
    </p:spTree>
    <p:extLst>
      <p:ext uri="{BB962C8B-B14F-4D97-AF65-F5344CB8AC3E}">
        <p14:creationId xmlns:p14="http://schemas.microsoft.com/office/powerpoint/2010/main" val="4268242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le 1"/>
          <p:cNvSpPr>
            <a:spLocks noGrp="1"/>
          </p:cNvSpPr>
          <p:nvPr>
            <p:ph type="title" hasCustomPrompt="1"/>
          </p:nvPr>
        </p:nvSpPr>
        <p:spPr>
          <a:xfrm>
            <a:off x="1679584" y="1200150"/>
            <a:ext cx="6248400" cy="2457450"/>
          </a:xfrm>
        </p:spPr>
        <p:txBody>
          <a:bodyPr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3600" b="1" baseline="0">
                <a:solidFill>
                  <a:schemeClr val="tx2"/>
                </a:solidFill>
                <a:latin typeface="Arial" panose="020B0604020202020204" pitchFamily="34" charset="0"/>
                <a:cs typeface="Arial" panose="020B0604020202020204" pitchFamily="34" charset="0"/>
              </a:defRPr>
            </a:lvl1pPr>
          </a:lstStyle>
          <a:p>
            <a:r>
              <a:rPr lang="en-US" dirty="0"/>
              <a:t>Click to add a QUOTE</a:t>
            </a:r>
            <a:br>
              <a:rPr lang="en-US" sz="9600" dirty="0">
                <a:solidFill>
                  <a:schemeClr val="tx2"/>
                </a:solidFill>
                <a:latin typeface="Arial Black" panose="020B0A04020102020204" pitchFamily="34" charset="0"/>
                <a:cs typeface="Arial" panose="020B0604020202020204" pitchFamily="34" charset="0"/>
              </a:rPr>
            </a:br>
            <a:r>
              <a:rPr lang="en-US" dirty="0"/>
              <a:t>to</a:t>
            </a:r>
            <a:r>
              <a:rPr lang="en-US" baseline="0" dirty="0"/>
              <a:t> the presentation.</a:t>
            </a:r>
            <a:br>
              <a:rPr lang="en-US" baseline="0" dirty="0"/>
            </a:br>
            <a:r>
              <a:rPr lang="en-US" baseline="0" dirty="0"/>
              <a:t>				</a:t>
            </a:r>
            <a:r>
              <a:rPr lang="en-US" sz="2400" b="0" dirty="0">
                <a:solidFill>
                  <a:schemeClr val="tx1"/>
                </a:solidFill>
              </a:rPr>
              <a:t>-Abraham Lincoln</a:t>
            </a:r>
            <a:endParaRPr lang="en-US" dirty="0"/>
          </a:p>
        </p:txBody>
      </p:sp>
      <p:sp>
        <p:nvSpPr>
          <p:cNvPr id="9" name="TextBox 8"/>
          <p:cNvSpPr txBox="1"/>
          <p:nvPr userDrawn="1"/>
        </p:nvSpPr>
        <p:spPr>
          <a:xfrm>
            <a:off x="477317" y="514350"/>
            <a:ext cx="838200" cy="1569660"/>
          </a:xfrm>
          <a:prstGeom prst="rect">
            <a:avLst/>
          </a:prstGeom>
          <a:noFill/>
        </p:spPr>
        <p:txBody>
          <a:bodyPr wrap="square" rtlCol="0">
            <a:spAutoFit/>
          </a:bodyPr>
          <a:lstStyle/>
          <a:p>
            <a:r>
              <a:rPr lang="en-US" sz="9600" dirty="0">
                <a:latin typeface="Arial" panose="020B0604020202020204" pitchFamily="34" charset="0"/>
                <a:cs typeface="Arial" panose="020B0604020202020204" pitchFamily="34" charset="0"/>
              </a:rPr>
              <a:t>“</a:t>
            </a:r>
          </a:p>
        </p:txBody>
      </p:sp>
      <p:sp>
        <p:nvSpPr>
          <p:cNvPr id="10" name="TextBox 9"/>
          <p:cNvSpPr txBox="1"/>
          <p:nvPr userDrawn="1"/>
        </p:nvSpPr>
        <p:spPr>
          <a:xfrm>
            <a:off x="7931032" y="3314700"/>
            <a:ext cx="762000" cy="1569660"/>
          </a:xfrm>
          <a:prstGeom prst="rect">
            <a:avLst/>
          </a:prstGeom>
          <a:noFill/>
        </p:spPr>
        <p:txBody>
          <a:bodyPr wrap="square" rtlCol="0">
            <a:spAutoFit/>
          </a:bodyPr>
          <a:lstStyle/>
          <a:p>
            <a:r>
              <a:rPr lang="en-US" sz="9600" dirty="0">
                <a:latin typeface="Arial" panose="020B0604020202020204" pitchFamily="34" charset="0"/>
                <a:cs typeface="Arial" panose="020B0604020202020204" pitchFamily="34" charset="0"/>
              </a:rPr>
              <a:t>”</a:t>
            </a:r>
          </a:p>
        </p:txBody>
      </p:sp>
      <p:sp>
        <p:nvSpPr>
          <p:cNvPr id="12" name="Title 1"/>
          <p:cNvSpPr txBox="1">
            <a:spLocks/>
          </p:cNvSpPr>
          <p:nvPr userDrawn="1"/>
        </p:nvSpPr>
        <p:spPr>
          <a:xfrm>
            <a:off x="4419600" y="4171492"/>
            <a:ext cx="5181600" cy="4572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3600" b="1" kern="1200" baseline="0">
                <a:solidFill>
                  <a:srgbClr val="002060"/>
                </a:solidFill>
                <a:latin typeface="Arial" panose="020B0604020202020204" pitchFamily="34" charset="0"/>
                <a:ea typeface="+mj-ea"/>
                <a:cs typeface="Arial" panose="020B0604020202020204" pitchFamily="34" charset="0"/>
              </a:defRPr>
            </a:lvl1pPr>
          </a:lstStyle>
          <a:p>
            <a:endParaRPr lang="en-US" sz="2400" b="0" dirty="0">
              <a:solidFill>
                <a:schemeClr val="tx1"/>
              </a:solidFill>
            </a:endParaRPr>
          </a:p>
        </p:txBody>
      </p:sp>
    </p:spTree>
    <p:extLst>
      <p:ext uri="{BB962C8B-B14F-4D97-AF65-F5344CB8AC3E}">
        <p14:creationId xmlns:p14="http://schemas.microsoft.com/office/powerpoint/2010/main" val="3261100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89154"/>
            <a:ext cx="8229600" cy="594122"/>
          </a:xfrm>
          <a:prstGeom prst="rect">
            <a:avLst/>
          </a:prstGeom>
        </p:spPr>
        <p:txBody>
          <a:bodyPr vert="horz" lIns="91440" tIns="45720" rIns="91440" bIns="45720" rtlCol="0" anchor="ctr">
            <a:normAutofit/>
          </a:bodyPr>
          <a:lstStyle/>
          <a:p>
            <a:r>
              <a:rPr lang="en-US" dirty="0"/>
              <a:t>Border States PowerPoint template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60100909"/>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63" r:id="rId4"/>
    <p:sldLayoutId id="2147483652" r:id="rId5"/>
    <p:sldLayoutId id="2147483664" r:id="rId6"/>
    <p:sldLayoutId id="2147483660" r:id="rId7"/>
    <p:sldLayoutId id="2147483665" r:id="rId8"/>
    <p:sldLayoutId id="2147483654" r:id="rId9"/>
    <p:sldLayoutId id="2147483651" r:id="rId10"/>
    <p:sldLayoutId id="2147483671" r:id="rId11"/>
    <p:sldLayoutId id="2147483677" r:id="rId12"/>
    <p:sldLayoutId id="2147483678" r:id="rId13"/>
    <p:sldLayoutId id="2147483672" r:id="rId14"/>
    <p:sldLayoutId id="2147483673" r:id="rId15"/>
    <p:sldLayoutId id="2147483666" r:id="rId16"/>
    <p:sldLayoutId id="2147483669" r:id="rId17"/>
  </p:sldLayoutIdLst>
  <p:txStyles>
    <p:titleStyle>
      <a:lvl1pPr algn="l" defTabSz="914400" rtl="0" eaLnBrk="1" latinLnBrk="0" hangingPunct="1">
        <a:spcBef>
          <a:spcPct val="0"/>
        </a:spcBef>
        <a:buNone/>
        <a:defRPr sz="3400" b="1" kern="1200" baseline="0">
          <a:solidFill>
            <a:srgbClr val="00467F"/>
          </a:solidFill>
          <a:latin typeface="Arial" panose="020B0604020202020204" pitchFamily="34" charset="0"/>
          <a:ea typeface="+mj-ea"/>
          <a:cs typeface="Arial" panose="020B0604020202020204" pitchFamily="34" charset="0"/>
        </a:defRPr>
      </a:lvl1pPr>
    </p:titleStyle>
    <p:bodyStyle>
      <a:lvl1pPr marL="292608" indent="-274320" algn="l" defTabSz="914400" rtl="0" eaLnBrk="1" latinLnBrk="0" hangingPunct="1">
        <a:lnSpc>
          <a:spcPct val="100000"/>
        </a:lnSpc>
        <a:spcBef>
          <a:spcPct val="20000"/>
        </a:spcBef>
        <a:buClr>
          <a:schemeClr val="tx1">
            <a:lumMod val="75000"/>
            <a:lumOff val="25000"/>
          </a:schemeClr>
        </a:buClr>
        <a:buSzPct val="98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85216" indent="-283464" algn="l" defTabSz="914400" rtl="0" eaLnBrk="1" latinLnBrk="0" hangingPunct="1">
        <a:spcBef>
          <a:spcPct val="20000"/>
        </a:spcBef>
        <a:buClr>
          <a:schemeClr val="tx1">
            <a:lumMod val="75000"/>
            <a:lumOff val="25000"/>
          </a:schemeClr>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41248" indent="-228600" algn="l" defTabSz="914400" rtl="0" eaLnBrk="1" latinLnBrk="0" hangingPunct="1">
        <a:spcBef>
          <a:spcPct val="20000"/>
        </a:spcBef>
        <a:buClr>
          <a:schemeClr val="tx1">
            <a:lumMod val="75000"/>
            <a:lumOff val="25000"/>
          </a:schemeClr>
        </a:buClr>
        <a:buSzPct val="8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4048" y="89154"/>
            <a:ext cx="8229600" cy="594122"/>
          </a:xfrm>
          <a:prstGeom prst="rect">
            <a:avLst/>
          </a:prstGeom>
        </p:spPr>
        <p:txBody>
          <a:bodyPr vert="horz" lIns="91440" tIns="45720" rIns="91440" bIns="45720" rtlCol="0" anchor="ctr">
            <a:normAutofit/>
          </a:bodyPr>
          <a:lstStyle/>
          <a:p>
            <a:r>
              <a:rPr lang="en-US" dirty="0"/>
              <a:t>Border States PowerPoint template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7909678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Lst>
  <p:txStyles>
    <p:titleStyle>
      <a:lvl1pPr algn="l" defTabSz="914400" rtl="0" eaLnBrk="1" latinLnBrk="0" hangingPunct="1">
        <a:spcBef>
          <a:spcPct val="0"/>
        </a:spcBef>
        <a:buNone/>
        <a:defRPr sz="3400" b="1" kern="1200" baseline="0">
          <a:solidFill>
            <a:srgbClr val="00467F"/>
          </a:solidFill>
          <a:latin typeface="Arial" panose="020B0604020202020204" pitchFamily="34" charset="0"/>
          <a:ea typeface="+mj-ea"/>
          <a:cs typeface="Arial" panose="020B0604020202020204" pitchFamily="34" charset="0"/>
        </a:defRPr>
      </a:lvl1pPr>
    </p:titleStyle>
    <p:bodyStyle>
      <a:lvl1pPr marL="292608" indent="-274320" algn="l" defTabSz="914400" rtl="0" eaLnBrk="1" latinLnBrk="0" hangingPunct="1">
        <a:lnSpc>
          <a:spcPct val="100000"/>
        </a:lnSpc>
        <a:spcBef>
          <a:spcPct val="20000"/>
        </a:spcBef>
        <a:buClr>
          <a:schemeClr val="tx1">
            <a:lumMod val="75000"/>
            <a:lumOff val="25000"/>
          </a:schemeClr>
        </a:buClr>
        <a:buSzPct val="98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585216" indent="-283464" algn="l" defTabSz="914400" rtl="0" eaLnBrk="1" latinLnBrk="0" hangingPunct="1">
        <a:spcBef>
          <a:spcPct val="20000"/>
        </a:spcBef>
        <a:buClr>
          <a:schemeClr val="tx1">
            <a:lumMod val="75000"/>
            <a:lumOff val="25000"/>
          </a:schemeClr>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841248" indent="-228600" algn="l" defTabSz="914400" rtl="0" eaLnBrk="1" latinLnBrk="0" hangingPunct="1">
        <a:spcBef>
          <a:spcPct val="20000"/>
        </a:spcBef>
        <a:buClr>
          <a:schemeClr val="tx1">
            <a:lumMod val="75000"/>
            <a:lumOff val="25000"/>
          </a:schemeClr>
        </a:buClr>
        <a:buSzPct val="80000"/>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09728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32588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8.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tags" Target="../tags/tag22.xml"/><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5.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46.xml"/><Relationship Id="rId5" Type="http://schemas.openxmlformats.org/officeDocument/2006/relationships/image" Target="../media/image32.tmp"/><Relationship Id="rId4" Type="http://schemas.openxmlformats.org/officeDocument/2006/relationships/image" Target="../media/image31.tmp"/></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9.xml"/></Relationships>
</file>

<file path=ppt/slides/_rels/slide49.xml.rels><?xml version="1.0" encoding="UTF-8" standalone="yes"?>
<Relationships xmlns="http://schemas.openxmlformats.org/package/2006/relationships"><Relationship Id="rId3" Type="http://schemas.openxmlformats.org/officeDocument/2006/relationships/hyperlink" Target="https://www.ecfr.gov/cgi-bin/text-idx?SID=51a9a8b4cb86d7cc6434504ca61fa69f&amp;mc=true&amp;node=se49.5.383_137" TargetMode="External"/><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hyperlink" Target="https://www.ecfr.gov/cgi-bin/text-idx?SID=51a9a8b4cb86d7cc6434504ca61fa69f&amp;mc=true&amp;node=se49.5.383_151"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slideLayout" Target="../slideLayouts/slideLayout33.xml"/><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51.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5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53.xml"/><Relationship Id="rId5" Type="http://schemas.openxmlformats.org/officeDocument/2006/relationships/image" Target="../media/image34.tmp"/><Relationship Id="rId4" Type="http://schemas.openxmlformats.org/officeDocument/2006/relationships/image" Target="../media/image33.tmp"/></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4.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5.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6.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7.xml"/></Relationships>
</file>

<file path=ppt/slides/_rels/slide5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slideLayout" Target="../slideLayouts/slideLayout3.xml"/><Relationship Id="rId1" Type="http://schemas.openxmlformats.org/officeDocument/2006/relationships/tags" Target="../tags/tag58.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9.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0.xml"/></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notesSlide" Target="../notesSlides/notesSlide5.xml"/><Relationship Id="rId7" Type="http://schemas.openxmlformats.org/officeDocument/2006/relationships/image" Target="../media/image17.jpeg"/><Relationship Id="rId2" Type="http://schemas.openxmlformats.org/officeDocument/2006/relationships/slideLayout" Target="../slideLayouts/slideLayout34.xml"/><Relationship Id="rId1" Type="http://schemas.openxmlformats.org/officeDocument/2006/relationships/tags" Target="../tags/tag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1.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4.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5.xml"/></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7.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68.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9.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2.xml"/><Relationship Id="rId1" Type="http://schemas.openxmlformats.org/officeDocument/2006/relationships/tags" Target="../tags/tag8.xml"/><Relationship Id="rId4" Type="http://schemas.openxmlformats.org/officeDocument/2006/relationships/image" Target="../media/image20.jp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72.xml"/><Relationship Id="rId5" Type="http://schemas.openxmlformats.org/officeDocument/2006/relationships/image" Target="cid:image012.png@01D848E0.4AA7BA50" TargetMode="Externa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3.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74.xml"/></Relationships>
</file>

<file path=ppt/slides/_rels/slide7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5.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6.xml"/></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7.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78.xml"/></Relationships>
</file>

<file path=ppt/slides/_rels/slide7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slideLayout" Target="../slideLayouts/slideLayout11.xml"/><Relationship Id="rId1" Type="http://schemas.openxmlformats.org/officeDocument/2006/relationships/tags" Target="../tags/tag79.xml"/></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80.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tags" Target="../tags/tag10.xml"/><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6D1C-09F2-4CFF-888E-53F515BC5CD5}"/>
              </a:ext>
            </a:extLst>
          </p:cNvPr>
          <p:cNvSpPr>
            <a:spLocks noGrp="1"/>
          </p:cNvSpPr>
          <p:nvPr>
            <p:ph type="ctrTitle"/>
          </p:nvPr>
        </p:nvSpPr>
        <p:spPr/>
        <p:txBody>
          <a:bodyPr/>
          <a:lstStyle/>
          <a:p>
            <a:r>
              <a:rPr lang="en-US" dirty="0"/>
              <a:t>FMCSA ELDT</a:t>
            </a:r>
          </a:p>
        </p:txBody>
      </p:sp>
      <p:sp>
        <p:nvSpPr>
          <p:cNvPr id="3" name="Subtitle 2">
            <a:extLst>
              <a:ext uri="{FF2B5EF4-FFF2-40B4-BE49-F238E27FC236}">
                <a16:creationId xmlns:a16="http://schemas.microsoft.com/office/drawing/2014/main" id="{C6CADEB8-8DC7-477F-A01A-66B30CAD1743}"/>
              </a:ext>
            </a:extLst>
          </p:cNvPr>
          <p:cNvSpPr>
            <a:spLocks noGrp="1"/>
          </p:cNvSpPr>
          <p:nvPr>
            <p:ph type="subTitle" idx="1"/>
          </p:nvPr>
        </p:nvSpPr>
        <p:spPr/>
        <p:txBody>
          <a:bodyPr/>
          <a:lstStyle/>
          <a:p>
            <a:r>
              <a:rPr lang="en-US" dirty="0"/>
              <a:t>February 7, 2022</a:t>
            </a:r>
          </a:p>
        </p:txBody>
      </p:sp>
    </p:spTree>
    <p:custDataLst>
      <p:tags r:id="rId1"/>
    </p:custDataLst>
    <p:extLst>
      <p:ext uri="{BB962C8B-B14F-4D97-AF65-F5344CB8AC3E}">
        <p14:creationId xmlns:p14="http://schemas.microsoft.com/office/powerpoint/2010/main" val="3731911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Fleet Safety Specialist</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Focused on the overall fleet compliance and operating risk reduction.</a:t>
            </a:r>
          </a:p>
          <a:p>
            <a:r>
              <a:rPr lang="en-US" dirty="0"/>
              <a:t>Create and/or provide driver training for initial onboarding, transitional or remedial opportunities.</a:t>
            </a:r>
          </a:p>
          <a:p>
            <a:r>
              <a:rPr lang="en-US" dirty="0"/>
              <a:t>Audit DOT fleet compliance, identify gaps and implement improvements.</a:t>
            </a:r>
          </a:p>
        </p:txBody>
      </p:sp>
    </p:spTree>
    <p:custDataLst>
      <p:tags r:id="rId1"/>
    </p:custDataLst>
    <p:extLst>
      <p:ext uri="{BB962C8B-B14F-4D97-AF65-F5344CB8AC3E}">
        <p14:creationId xmlns:p14="http://schemas.microsoft.com/office/powerpoint/2010/main" val="782020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84535-0828-4443-AA7D-532910802967}"/>
              </a:ext>
            </a:extLst>
          </p:cNvPr>
          <p:cNvSpPr>
            <a:spLocks noGrp="1"/>
          </p:cNvSpPr>
          <p:nvPr>
            <p:ph type="title"/>
          </p:nvPr>
        </p:nvSpPr>
        <p:spPr/>
        <p:txBody>
          <a:bodyPr/>
          <a:lstStyle/>
          <a:p>
            <a:r>
              <a:rPr lang="en-US" dirty="0"/>
              <a:t>What is FMCSA ELDT</a:t>
            </a:r>
          </a:p>
        </p:txBody>
      </p:sp>
      <p:sp>
        <p:nvSpPr>
          <p:cNvPr id="3" name="Content Placeholder 2">
            <a:extLst>
              <a:ext uri="{FF2B5EF4-FFF2-40B4-BE49-F238E27FC236}">
                <a16:creationId xmlns:a16="http://schemas.microsoft.com/office/drawing/2014/main" id="{6444ABFA-7F8F-4BD8-96F6-AAB14FF2D7D2}"/>
              </a:ext>
            </a:extLst>
          </p:cNvPr>
          <p:cNvSpPr>
            <a:spLocks noGrp="1"/>
          </p:cNvSpPr>
          <p:nvPr>
            <p:ph idx="1"/>
          </p:nvPr>
        </p:nvSpPr>
        <p:spPr>
          <a:xfrm>
            <a:off x="457200" y="1047749"/>
            <a:ext cx="8229600" cy="2286001"/>
          </a:xfrm>
        </p:spPr>
        <p:txBody>
          <a:bodyPr/>
          <a:lstStyle/>
          <a:p>
            <a:pPr marL="18288" indent="0">
              <a:buNone/>
            </a:pPr>
            <a:r>
              <a:rPr lang="en-US" dirty="0"/>
              <a:t>Federal Motor Carrier Safety Administration – Entry Level Driver Training for Commercial Drivers License. Initial Training for-</a:t>
            </a:r>
          </a:p>
          <a:p>
            <a:r>
              <a:rPr lang="en-US" dirty="0"/>
              <a:t>Commercial Driver Class A (CDL A)</a:t>
            </a:r>
          </a:p>
          <a:p>
            <a:r>
              <a:rPr lang="en-US" dirty="0"/>
              <a:t>Commercial Driver Class B (CDL B)</a:t>
            </a:r>
          </a:p>
          <a:p>
            <a:pPr marL="18288" indent="0">
              <a:buNone/>
            </a:pPr>
            <a:endParaRPr lang="en-US" dirty="0"/>
          </a:p>
        </p:txBody>
      </p:sp>
      <p:pic>
        <p:nvPicPr>
          <p:cNvPr id="5" name="Picture 4" descr="A picture containing truck, sky, outdoor, road&#10;&#10;Description automatically generated">
            <a:extLst>
              <a:ext uri="{FF2B5EF4-FFF2-40B4-BE49-F238E27FC236}">
                <a16:creationId xmlns:a16="http://schemas.microsoft.com/office/drawing/2014/main" id="{15DABF90-186C-4A47-8F7D-3E22CC415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01085"/>
            <a:ext cx="3352800" cy="1629833"/>
          </a:xfrm>
          <a:prstGeom prst="rect">
            <a:avLst/>
          </a:prstGeom>
        </p:spPr>
      </p:pic>
      <p:pic>
        <p:nvPicPr>
          <p:cNvPr id="7" name="Picture 6" descr="A picture containing text, truck, outdoor, road&#10;&#10;Description automatically generated">
            <a:extLst>
              <a:ext uri="{FF2B5EF4-FFF2-40B4-BE49-F238E27FC236}">
                <a16:creationId xmlns:a16="http://schemas.microsoft.com/office/drawing/2014/main" id="{2295E242-52AB-4F6A-B15C-DB75FE05E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3707" y="3380183"/>
            <a:ext cx="2971802" cy="1671639"/>
          </a:xfrm>
          <a:prstGeom prst="rect">
            <a:avLst/>
          </a:prstGeom>
        </p:spPr>
      </p:pic>
    </p:spTree>
    <p:custDataLst>
      <p:tags r:id="rId1"/>
    </p:custDataLst>
    <p:extLst>
      <p:ext uri="{BB962C8B-B14F-4D97-AF65-F5344CB8AC3E}">
        <p14:creationId xmlns:p14="http://schemas.microsoft.com/office/powerpoint/2010/main" val="517334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38310E-E5E7-39E0-C73D-4F62C6E0D01C}"/>
              </a:ext>
            </a:extLst>
          </p:cNvPr>
          <p:cNvSpPr>
            <a:spLocks noGrp="1"/>
          </p:cNvSpPr>
          <p:nvPr>
            <p:ph type="title"/>
          </p:nvPr>
        </p:nvSpPr>
        <p:spPr/>
        <p:txBody>
          <a:bodyPr/>
          <a:lstStyle/>
          <a:p>
            <a:r>
              <a:rPr lang="en-US" dirty="0"/>
              <a:t>What is FMCSA ELDT</a:t>
            </a:r>
          </a:p>
        </p:txBody>
      </p:sp>
      <p:sp>
        <p:nvSpPr>
          <p:cNvPr id="5" name="Content Placeholder 4">
            <a:extLst>
              <a:ext uri="{FF2B5EF4-FFF2-40B4-BE49-F238E27FC236}">
                <a16:creationId xmlns:a16="http://schemas.microsoft.com/office/drawing/2014/main" id="{28E66DFB-F4C2-06E7-ACC5-986D26332950}"/>
              </a:ext>
            </a:extLst>
          </p:cNvPr>
          <p:cNvSpPr>
            <a:spLocks noGrp="1"/>
          </p:cNvSpPr>
          <p:nvPr>
            <p:ph idx="1"/>
          </p:nvPr>
        </p:nvSpPr>
        <p:spPr/>
        <p:txBody>
          <a:bodyPr/>
          <a:lstStyle/>
          <a:p>
            <a:pPr marL="18288" indent="0">
              <a:buNone/>
            </a:pPr>
            <a:r>
              <a:rPr lang="en-US" dirty="0"/>
              <a:t>Initial Training for-</a:t>
            </a:r>
          </a:p>
          <a:p>
            <a:r>
              <a:rPr lang="en-US" dirty="0"/>
              <a:t>Passenger Endorsement</a:t>
            </a:r>
          </a:p>
          <a:p>
            <a:r>
              <a:rPr lang="en-US" dirty="0"/>
              <a:t>School Bus Endorsement</a:t>
            </a:r>
          </a:p>
          <a:p>
            <a:r>
              <a:rPr lang="en-US" dirty="0"/>
              <a:t>Hazardous Material Endorsement</a:t>
            </a:r>
          </a:p>
        </p:txBody>
      </p:sp>
    </p:spTree>
    <p:custDataLst>
      <p:tags r:id="rId1"/>
    </p:custDataLst>
    <p:extLst>
      <p:ext uri="{BB962C8B-B14F-4D97-AF65-F5344CB8AC3E}">
        <p14:creationId xmlns:p14="http://schemas.microsoft.com/office/powerpoint/2010/main" val="246927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Federal Commercial Guidelines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Which rules apply to what class of vehicle.</a:t>
            </a:r>
          </a:p>
          <a:p>
            <a:pPr marL="532638" indent="-514350">
              <a:buFont typeface="+mj-lt"/>
              <a:buAutoNum type="arabicPeriod"/>
            </a:pPr>
            <a:r>
              <a:rPr lang="en-US" dirty="0"/>
              <a:t>Commercial Vehicles</a:t>
            </a:r>
          </a:p>
          <a:p>
            <a:pPr marL="532638" indent="-514350">
              <a:buFont typeface="+mj-lt"/>
              <a:buAutoNum type="arabicPeriod"/>
            </a:pPr>
            <a:r>
              <a:rPr lang="en-US" dirty="0"/>
              <a:t>Commercial Drivers Licenses</a:t>
            </a:r>
          </a:p>
          <a:p>
            <a:pPr marL="532638" indent="-514350">
              <a:buFont typeface="+mj-lt"/>
              <a:buAutoNum type="arabicPeriod"/>
            </a:pPr>
            <a:r>
              <a:rPr lang="en-US" dirty="0"/>
              <a:t>Interstate Commerce (Intrastate vs. Interstate)</a:t>
            </a:r>
          </a:p>
        </p:txBody>
      </p:sp>
    </p:spTree>
    <p:custDataLst>
      <p:tags r:id="rId1"/>
    </p:custDataLst>
    <p:extLst>
      <p:ext uri="{BB962C8B-B14F-4D97-AF65-F5344CB8AC3E}">
        <p14:creationId xmlns:p14="http://schemas.microsoft.com/office/powerpoint/2010/main" val="1948246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Commercial Motor Vehicle (CMV)</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1"/>
            <a:ext cx="7620000" cy="4308871"/>
          </a:xfrm>
        </p:spPr>
        <p:txBody>
          <a:bodyPr/>
          <a:lstStyle/>
          <a:p>
            <a:pPr marL="18288" indent="0">
              <a:buNone/>
            </a:pPr>
            <a:r>
              <a:rPr lang="en-US" dirty="0"/>
              <a:t>Used on a highway in interstate commerce</a:t>
            </a:r>
          </a:p>
          <a:p>
            <a:r>
              <a:rPr lang="en-US" dirty="0"/>
              <a:t>49 CFR Part 390 through part 396</a:t>
            </a:r>
          </a:p>
          <a:p>
            <a:pPr lvl="1"/>
            <a:r>
              <a:rPr lang="en-US" dirty="0"/>
              <a:t>Vehicle has a total weight capacity of &gt;10,000 lbs.</a:t>
            </a:r>
          </a:p>
          <a:p>
            <a:pPr lvl="2"/>
            <a:r>
              <a:rPr lang="en-US" dirty="0"/>
              <a:t>Including capacity of any towed trailers</a:t>
            </a:r>
          </a:p>
          <a:p>
            <a:pPr lvl="1"/>
            <a:r>
              <a:rPr lang="en-US" dirty="0"/>
              <a:t>Driver Vehicle Inspection</a:t>
            </a:r>
          </a:p>
          <a:p>
            <a:pPr lvl="1"/>
            <a:r>
              <a:rPr lang="en-US" dirty="0"/>
              <a:t>Vehicle Maintenance</a:t>
            </a:r>
          </a:p>
          <a:p>
            <a:pPr lvl="1"/>
            <a:r>
              <a:rPr lang="en-US" dirty="0"/>
              <a:t>Medical Certification</a:t>
            </a:r>
          </a:p>
          <a:p>
            <a:pPr lvl="1"/>
            <a:r>
              <a:rPr lang="en-US" dirty="0"/>
              <a:t>Driver Qualification</a:t>
            </a:r>
          </a:p>
          <a:p>
            <a:pPr lvl="1"/>
            <a:r>
              <a:rPr lang="en-US" dirty="0"/>
              <a:t>Hours-of-Service</a:t>
            </a:r>
          </a:p>
          <a:p>
            <a:endParaRPr lang="en-US" dirty="0"/>
          </a:p>
        </p:txBody>
      </p:sp>
      <p:pic>
        <p:nvPicPr>
          <p:cNvPr id="5" name="Picture 4" descr="A picture containing text, car, outdoor, parked&#10;&#10;Description automatically generated">
            <a:extLst>
              <a:ext uri="{FF2B5EF4-FFF2-40B4-BE49-F238E27FC236}">
                <a16:creationId xmlns:a16="http://schemas.microsoft.com/office/drawing/2014/main" id="{C6E44AD8-504D-4E33-A560-F2938D25DA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2743201"/>
            <a:ext cx="2844800" cy="2133600"/>
          </a:xfrm>
          <a:prstGeom prst="rect">
            <a:avLst/>
          </a:prstGeom>
        </p:spPr>
      </p:pic>
    </p:spTree>
    <p:custDataLst>
      <p:tags r:id="rId1"/>
    </p:custDataLst>
    <p:extLst>
      <p:ext uri="{BB962C8B-B14F-4D97-AF65-F5344CB8AC3E}">
        <p14:creationId xmlns:p14="http://schemas.microsoft.com/office/powerpoint/2010/main" val="27025747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Commercial Drivers License (CDL)</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1"/>
            <a:ext cx="7620000" cy="1752599"/>
          </a:xfrm>
        </p:spPr>
        <p:txBody>
          <a:bodyPr/>
          <a:lstStyle/>
          <a:p>
            <a:r>
              <a:rPr lang="en-US" dirty="0"/>
              <a:t>49 CFR Part 40, 380, 382 and 383 Commercial Drivers License</a:t>
            </a:r>
          </a:p>
          <a:p>
            <a:pPr lvl="1"/>
            <a:r>
              <a:rPr lang="en-US" dirty="0"/>
              <a:t>Vehicle has a total weight capacity of &gt;26,000 lbs.</a:t>
            </a:r>
          </a:p>
          <a:p>
            <a:pPr lvl="2"/>
            <a:r>
              <a:rPr lang="en-US" dirty="0"/>
              <a:t>Including capacity of any towed trailers</a:t>
            </a:r>
          </a:p>
          <a:p>
            <a:pPr marL="18288" indent="0">
              <a:buNone/>
            </a:pPr>
            <a:endParaRPr lang="en-US" sz="2000" dirty="0"/>
          </a:p>
        </p:txBody>
      </p:sp>
      <p:pic>
        <p:nvPicPr>
          <p:cNvPr id="5" name="Picture 4" descr="A picture containing text, truck, outdoor, road&#10;&#10;Description automatically generated">
            <a:extLst>
              <a:ext uri="{FF2B5EF4-FFF2-40B4-BE49-F238E27FC236}">
                <a16:creationId xmlns:a16="http://schemas.microsoft.com/office/drawing/2014/main" id="{03A5BED5-FF0A-4BBF-876C-4D5CF4AE8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8445" y="2678838"/>
            <a:ext cx="3611155" cy="2031275"/>
          </a:xfrm>
          <a:prstGeom prst="rect">
            <a:avLst/>
          </a:prstGeom>
        </p:spPr>
      </p:pic>
      <p:pic>
        <p:nvPicPr>
          <p:cNvPr id="7" name="Picture 6" descr="A truck is parked on the side of the road&#10;&#10;Description automatically generated with low confidence">
            <a:extLst>
              <a:ext uri="{FF2B5EF4-FFF2-40B4-BE49-F238E27FC236}">
                <a16:creationId xmlns:a16="http://schemas.microsoft.com/office/drawing/2014/main" id="{3DC84D33-D820-4E21-A2A5-DB1704D49F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834" y="2678838"/>
            <a:ext cx="2708366" cy="2031275"/>
          </a:xfrm>
          <a:prstGeom prst="rect">
            <a:avLst/>
          </a:prstGeom>
        </p:spPr>
      </p:pic>
    </p:spTree>
    <p:custDataLst>
      <p:tags r:id="rId1"/>
    </p:custDataLst>
    <p:extLst>
      <p:ext uri="{BB962C8B-B14F-4D97-AF65-F5344CB8AC3E}">
        <p14:creationId xmlns:p14="http://schemas.microsoft.com/office/powerpoint/2010/main" val="3010116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Commercial Motor Vehicle Groups</a:t>
            </a:r>
          </a:p>
        </p:txBody>
      </p:sp>
      <p:pic>
        <p:nvPicPr>
          <p:cNvPr id="5" name="Content Placeholder 4" descr="Text, letter&#10;&#10;Description automatically generated">
            <a:extLst>
              <a:ext uri="{FF2B5EF4-FFF2-40B4-BE49-F238E27FC236}">
                <a16:creationId xmlns:a16="http://schemas.microsoft.com/office/drawing/2014/main" id="{3BBAAFEC-68BE-40AF-83E9-C7BBB9EDF5C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734996"/>
            <a:ext cx="5276640" cy="4408504"/>
          </a:xfrm>
        </p:spPr>
      </p:pic>
    </p:spTree>
    <p:custDataLst>
      <p:tags r:id="rId1"/>
    </p:custDataLst>
    <p:extLst>
      <p:ext uri="{BB962C8B-B14F-4D97-AF65-F5344CB8AC3E}">
        <p14:creationId xmlns:p14="http://schemas.microsoft.com/office/powerpoint/2010/main" val="6973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Intrastate or Interstate Commerce</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Interstate or Intrastate?</a:t>
            </a:r>
          </a:p>
          <a:p>
            <a:r>
              <a:rPr lang="en-US" sz="2000" dirty="0">
                <a:solidFill>
                  <a:srgbClr val="000000"/>
                </a:solidFill>
                <a:effectLst/>
                <a:ea typeface="Times New Roman" panose="02020603050405020304" pitchFamily="18" charset="0"/>
              </a:rPr>
              <a:t>If your vehicles cross state lines, or if your vehicles transport cargo or passengers that have or will cross state lines, you are an interstate carrier, subject to compliance with the Federal Motor Carrier Safety Regulations. </a:t>
            </a:r>
            <a:endParaRPr lang="en-US" sz="2000" dirty="0"/>
          </a:p>
        </p:txBody>
      </p:sp>
      <p:pic>
        <p:nvPicPr>
          <p:cNvPr id="5" name="Picture 4" descr="A white truck on a road&#10;&#10;Description automatically generated with medium confidence">
            <a:extLst>
              <a:ext uri="{FF2B5EF4-FFF2-40B4-BE49-F238E27FC236}">
                <a16:creationId xmlns:a16="http://schemas.microsoft.com/office/drawing/2014/main" id="{9DAFF2F1-9665-4FBB-B242-295B0863EA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927748"/>
            <a:ext cx="3429000" cy="1666875"/>
          </a:xfrm>
          <a:prstGeom prst="rect">
            <a:avLst/>
          </a:prstGeom>
        </p:spPr>
      </p:pic>
    </p:spTree>
    <p:custDataLst>
      <p:tags r:id="rId1"/>
    </p:custDataLst>
    <p:extLst>
      <p:ext uri="{BB962C8B-B14F-4D97-AF65-F5344CB8AC3E}">
        <p14:creationId xmlns:p14="http://schemas.microsoft.com/office/powerpoint/2010/main" val="28589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E67F-2476-495C-8892-78A02FC90E41}"/>
              </a:ext>
            </a:extLst>
          </p:cNvPr>
          <p:cNvSpPr>
            <a:spLocks noGrp="1"/>
          </p:cNvSpPr>
          <p:nvPr>
            <p:ph type="title"/>
          </p:nvPr>
        </p:nvSpPr>
        <p:spPr/>
        <p:txBody>
          <a:bodyPr/>
          <a:lstStyle/>
          <a:p>
            <a:r>
              <a:rPr lang="en-US" dirty="0"/>
              <a:t>ELDT before February 7, 2022</a:t>
            </a:r>
          </a:p>
        </p:txBody>
      </p:sp>
      <p:sp>
        <p:nvSpPr>
          <p:cNvPr id="3" name="Content Placeholder 2">
            <a:extLst>
              <a:ext uri="{FF2B5EF4-FFF2-40B4-BE49-F238E27FC236}">
                <a16:creationId xmlns:a16="http://schemas.microsoft.com/office/drawing/2014/main" id="{D339CC5A-08E5-4BC3-BEF4-42F083ED8FE4}"/>
              </a:ext>
            </a:extLst>
          </p:cNvPr>
          <p:cNvSpPr>
            <a:spLocks noGrp="1"/>
          </p:cNvSpPr>
          <p:nvPr>
            <p:ph idx="1"/>
          </p:nvPr>
        </p:nvSpPr>
        <p:spPr/>
        <p:txBody>
          <a:bodyPr/>
          <a:lstStyle/>
          <a:p>
            <a:r>
              <a:rPr lang="en-US" i="1" dirty="0"/>
              <a:t>Entry-level driver</a:t>
            </a:r>
            <a:r>
              <a:rPr lang="en-US" dirty="0"/>
              <a:t> is a driver with </a:t>
            </a:r>
            <a:r>
              <a:rPr lang="en-US" dirty="0">
                <a:solidFill>
                  <a:srgbClr val="0070C0"/>
                </a:solidFill>
              </a:rPr>
              <a:t>less than one year of experience</a:t>
            </a:r>
            <a:r>
              <a:rPr lang="en-US" dirty="0"/>
              <a:t> operating a CMV with a CDL in interstate commerce.</a:t>
            </a:r>
          </a:p>
          <a:p>
            <a:r>
              <a:rPr lang="en-US" dirty="0"/>
              <a:t>All entry-level drivers who drive in interstate commerce and are subject to the CDL requirements </a:t>
            </a:r>
            <a:r>
              <a:rPr lang="en-US" b="1" dirty="0"/>
              <a:t>must</a:t>
            </a:r>
            <a:r>
              <a:rPr lang="en-US" dirty="0"/>
              <a:t> comply with the ELDT rules.</a:t>
            </a:r>
          </a:p>
          <a:p>
            <a:endParaRPr lang="en-US" dirty="0"/>
          </a:p>
        </p:txBody>
      </p:sp>
    </p:spTree>
    <p:custDataLst>
      <p:tags r:id="rId1"/>
    </p:custDataLst>
    <p:extLst>
      <p:ext uri="{BB962C8B-B14F-4D97-AF65-F5344CB8AC3E}">
        <p14:creationId xmlns:p14="http://schemas.microsoft.com/office/powerpoint/2010/main" val="2718752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Required Training Before February</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0"/>
            <a:ext cx="7620000" cy="4308871"/>
          </a:xfrm>
        </p:spPr>
        <p:txBody>
          <a:bodyPr/>
          <a:lstStyle/>
          <a:p>
            <a:r>
              <a:rPr lang="en-US" dirty="0"/>
              <a:t>No set CDL curriculum – Many “CDL mills” set to provide minimum training.</a:t>
            </a:r>
          </a:p>
          <a:p>
            <a:pPr lvl="1"/>
            <a:r>
              <a:rPr lang="en-US" dirty="0"/>
              <a:t>Students obtain Commercial Learners Permit (CLP) before class begins </a:t>
            </a:r>
          </a:p>
          <a:p>
            <a:pPr lvl="1"/>
            <a:r>
              <a:rPr lang="en-US" dirty="0"/>
              <a:t>Training to pass a 75-point vehicle inspection</a:t>
            </a:r>
          </a:p>
          <a:p>
            <a:pPr lvl="1"/>
            <a:r>
              <a:rPr lang="en-US" dirty="0"/>
              <a:t>Training for straight line and 90-degree alley dock backing</a:t>
            </a:r>
          </a:p>
          <a:p>
            <a:pPr lvl="1"/>
            <a:r>
              <a:rPr lang="en-US" dirty="0"/>
              <a:t>Public road training to pass the CDL skills test</a:t>
            </a:r>
          </a:p>
          <a:p>
            <a:pPr lvl="1"/>
            <a:r>
              <a:rPr lang="en-US" dirty="0"/>
              <a:t>Employer verifies valid CDL and/or completes road test</a:t>
            </a:r>
          </a:p>
          <a:p>
            <a:pPr lvl="1"/>
            <a:endParaRPr lang="en-US" dirty="0"/>
          </a:p>
          <a:p>
            <a:pPr lvl="1"/>
            <a:endParaRPr lang="en-US" dirty="0"/>
          </a:p>
          <a:p>
            <a:endParaRPr lang="en-US" dirty="0"/>
          </a:p>
        </p:txBody>
      </p:sp>
    </p:spTree>
    <p:custDataLst>
      <p:tags r:id="rId1"/>
    </p:custDataLst>
    <p:extLst>
      <p:ext uri="{BB962C8B-B14F-4D97-AF65-F5344CB8AC3E}">
        <p14:creationId xmlns:p14="http://schemas.microsoft.com/office/powerpoint/2010/main" val="3685224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0"/>
            <a:ext cx="7620000" cy="4308871"/>
          </a:xfrm>
        </p:spPr>
        <p:txBody>
          <a:bodyPr/>
          <a:lstStyle/>
          <a:p>
            <a:r>
              <a:rPr lang="en-US" dirty="0"/>
              <a:t>Border States</a:t>
            </a:r>
          </a:p>
          <a:p>
            <a:r>
              <a:rPr lang="en-US" dirty="0"/>
              <a:t>Background</a:t>
            </a:r>
          </a:p>
          <a:p>
            <a:r>
              <a:rPr lang="en-US" dirty="0"/>
              <a:t>Commercial Vehicles</a:t>
            </a:r>
          </a:p>
          <a:p>
            <a:r>
              <a:rPr lang="en-US" dirty="0"/>
              <a:t>Commercial Drivers License</a:t>
            </a:r>
          </a:p>
          <a:p>
            <a:r>
              <a:rPr lang="en-US" dirty="0"/>
              <a:t>Interstate Commerce</a:t>
            </a:r>
          </a:p>
          <a:p>
            <a:r>
              <a:rPr lang="en-US" dirty="0"/>
              <a:t>The Driver Training Opportunity </a:t>
            </a:r>
          </a:p>
          <a:p>
            <a:r>
              <a:rPr lang="en-US" dirty="0"/>
              <a:t>Entry Level Driver Training before February 7, 2022.</a:t>
            </a:r>
          </a:p>
          <a:p>
            <a:endParaRPr lang="en-US" dirty="0"/>
          </a:p>
          <a:p>
            <a:pPr marL="18288" indent="0">
              <a:buNone/>
            </a:pPr>
            <a:endParaRPr lang="en-US" dirty="0"/>
          </a:p>
        </p:txBody>
      </p:sp>
    </p:spTree>
    <p:custDataLst>
      <p:tags r:id="rId1"/>
    </p:custDataLst>
    <p:extLst>
      <p:ext uri="{BB962C8B-B14F-4D97-AF65-F5344CB8AC3E}">
        <p14:creationId xmlns:p14="http://schemas.microsoft.com/office/powerpoint/2010/main" val="2571030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A9C61E-D607-4EFB-96E4-6803CDFB50E2}"/>
              </a:ext>
            </a:extLst>
          </p:cNvPr>
          <p:cNvSpPr>
            <a:spLocks noGrp="1"/>
          </p:cNvSpPr>
          <p:nvPr>
            <p:ph type="title"/>
          </p:nvPr>
        </p:nvSpPr>
        <p:spPr/>
        <p:txBody>
          <a:bodyPr/>
          <a:lstStyle/>
          <a:p>
            <a:r>
              <a:rPr lang="en-US" dirty="0"/>
              <a:t>Required Training Before February</a:t>
            </a:r>
          </a:p>
        </p:txBody>
      </p:sp>
      <p:sp>
        <p:nvSpPr>
          <p:cNvPr id="5" name="Content Placeholder 4">
            <a:extLst>
              <a:ext uri="{FF2B5EF4-FFF2-40B4-BE49-F238E27FC236}">
                <a16:creationId xmlns:a16="http://schemas.microsoft.com/office/drawing/2014/main" id="{9E283C93-2166-472A-9750-1E9B66860AFB}"/>
              </a:ext>
            </a:extLst>
          </p:cNvPr>
          <p:cNvSpPr>
            <a:spLocks noGrp="1"/>
          </p:cNvSpPr>
          <p:nvPr>
            <p:ph idx="1"/>
          </p:nvPr>
        </p:nvSpPr>
        <p:spPr/>
        <p:txBody>
          <a:bodyPr/>
          <a:lstStyle/>
          <a:p>
            <a:r>
              <a:rPr lang="en-US" dirty="0"/>
              <a:t>In addition</a:t>
            </a:r>
            <a:r>
              <a:rPr lang="en-US" i="1" dirty="0"/>
              <a:t>, Entry-level driver training</a:t>
            </a:r>
            <a:r>
              <a:rPr lang="en-US" dirty="0"/>
              <a:t> is the training the CDL driver receives in the driver qualification(DQ) requirements.</a:t>
            </a:r>
          </a:p>
          <a:p>
            <a:pPr lvl="1"/>
            <a:r>
              <a:rPr lang="en-US" dirty="0"/>
              <a:t>Hours of service of drivers </a:t>
            </a:r>
          </a:p>
          <a:p>
            <a:pPr lvl="1"/>
            <a:r>
              <a:rPr lang="en-US" dirty="0"/>
              <a:t>Driver wellness</a:t>
            </a:r>
          </a:p>
          <a:p>
            <a:pPr lvl="1"/>
            <a:r>
              <a:rPr lang="en-US" dirty="0"/>
              <a:t>Whistleblower protection</a:t>
            </a:r>
          </a:p>
          <a:p>
            <a:pPr lvl="1"/>
            <a:r>
              <a:rPr lang="en-US" dirty="0"/>
              <a:t>Coercion of Drivers</a:t>
            </a:r>
          </a:p>
        </p:txBody>
      </p:sp>
    </p:spTree>
    <p:custDataLst>
      <p:tags r:id="rId1"/>
    </p:custDataLst>
    <p:extLst>
      <p:ext uri="{BB962C8B-B14F-4D97-AF65-F5344CB8AC3E}">
        <p14:creationId xmlns:p14="http://schemas.microsoft.com/office/powerpoint/2010/main" val="1005524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Certificate of Completion</a:t>
            </a:r>
          </a:p>
        </p:txBody>
      </p:sp>
      <p:graphicFrame>
        <p:nvGraphicFramePr>
          <p:cNvPr id="8" name="Content Placeholder 7">
            <a:extLst>
              <a:ext uri="{FF2B5EF4-FFF2-40B4-BE49-F238E27FC236}">
                <a16:creationId xmlns:a16="http://schemas.microsoft.com/office/drawing/2014/main" id="{33550C85-8F75-413F-8A33-8DDA0FD54D9C}"/>
              </a:ext>
            </a:extLst>
          </p:cNvPr>
          <p:cNvGraphicFramePr>
            <a:graphicFrameLocks noGrp="1" noChangeAspect="1"/>
          </p:cNvGraphicFramePr>
          <p:nvPr>
            <p:ph idx="1"/>
            <p:extLst>
              <p:ext uri="{D42A27DB-BD31-4B8C-83A1-F6EECF244321}">
                <p14:modId xmlns:p14="http://schemas.microsoft.com/office/powerpoint/2010/main" val="3085111785"/>
              </p:ext>
            </p:extLst>
          </p:nvPr>
        </p:nvGraphicFramePr>
        <p:xfrm>
          <a:off x="914400" y="742950"/>
          <a:ext cx="5181600" cy="4038086"/>
        </p:xfrm>
        <a:graphic>
          <a:graphicData uri="http://schemas.openxmlformats.org/presentationml/2006/ole">
            <mc:AlternateContent xmlns:mc="http://schemas.openxmlformats.org/markup-compatibility/2006">
              <mc:Choice xmlns:v="urn:schemas-microsoft-com:vml" Requires="v">
                <p:oleObj name="Acrobat Document" r:id="rId3" imgW="4389120" imgH="3421040" progId="AcroExch.Document.DC">
                  <p:embed/>
                </p:oleObj>
              </mc:Choice>
              <mc:Fallback>
                <p:oleObj name="Acrobat Document" r:id="rId3" imgW="4389120" imgH="3421040" progId="AcroExch.Document.DC">
                  <p:embed/>
                  <p:pic>
                    <p:nvPicPr>
                      <p:cNvPr id="0" name=""/>
                      <p:cNvPicPr/>
                      <p:nvPr/>
                    </p:nvPicPr>
                    <p:blipFill>
                      <a:blip r:embed="rId4"/>
                      <a:stretch>
                        <a:fillRect/>
                      </a:stretch>
                    </p:blipFill>
                    <p:spPr>
                      <a:xfrm>
                        <a:off x="914400" y="742950"/>
                        <a:ext cx="5181600" cy="4038086"/>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0783958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2BBFE2E-25D5-4062-9A4B-CA1FF7F14C00}"/>
              </a:ext>
            </a:extLst>
          </p:cNvPr>
          <p:cNvSpPr>
            <a:spLocks noGrp="1"/>
          </p:cNvSpPr>
          <p:nvPr>
            <p:ph type="title"/>
          </p:nvPr>
        </p:nvSpPr>
        <p:spPr/>
        <p:txBody>
          <a:bodyPr/>
          <a:lstStyle/>
          <a:p>
            <a:r>
              <a:rPr lang="en-US" dirty="0"/>
              <a:t>Driver Qualification File Documents</a:t>
            </a:r>
          </a:p>
        </p:txBody>
      </p:sp>
      <p:sp>
        <p:nvSpPr>
          <p:cNvPr id="2" name="Content Placeholder 1">
            <a:extLst>
              <a:ext uri="{FF2B5EF4-FFF2-40B4-BE49-F238E27FC236}">
                <a16:creationId xmlns:a16="http://schemas.microsoft.com/office/drawing/2014/main" id="{A9471BC3-817E-41C6-9AFE-5700F089510B}"/>
              </a:ext>
            </a:extLst>
          </p:cNvPr>
          <p:cNvSpPr>
            <a:spLocks noGrp="1"/>
          </p:cNvSpPr>
          <p:nvPr>
            <p:ph idx="1"/>
          </p:nvPr>
        </p:nvSpPr>
        <p:spPr/>
        <p:txBody>
          <a:bodyPr/>
          <a:lstStyle/>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NH-5 Record of Violations </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NH-4.1 – NH-4.4 Driver Application </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Release of Information Form – D&amp;A Testing History and Driver’s Accident History (CDL driver only)</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NH-11 GAP in Time (CDL driver only)</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NH-3 Release &amp; Documentation of Pre-employment Testing</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NH-6 Hours of Service</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NH-9 Certificate of License</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Driver Certification for Other Compensated Work</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NH-8 Driver Drug &amp; Alcohol Policy</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Limited Clearinghouse Consent (CDL driver only)</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NH-7 Road Test</a:t>
            </a:r>
          </a:p>
          <a:p>
            <a:pPr marL="342900" marR="0" lvl="0" indent="-342900">
              <a:spcBef>
                <a:spcPts val="0"/>
              </a:spcBef>
              <a:spcAft>
                <a:spcPts val="0"/>
              </a:spcAft>
              <a:buFont typeface="Symbol" panose="05050102010706020507" pitchFamily="18" charset="2"/>
              <a:buChar char=""/>
            </a:pPr>
            <a:r>
              <a:rPr lang="en-US" sz="2000" dirty="0">
                <a:effectLst/>
                <a:ea typeface="Calibri" panose="020F0502020204030204" pitchFamily="34" charset="0"/>
              </a:rPr>
              <a:t>Signed FMCSR receipt (1</a:t>
            </a:r>
            <a:r>
              <a:rPr lang="en-US" sz="2000" baseline="30000" dirty="0">
                <a:effectLst/>
                <a:ea typeface="Calibri" panose="020F0502020204030204" pitchFamily="34" charset="0"/>
              </a:rPr>
              <a:t>st</a:t>
            </a:r>
            <a:r>
              <a:rPr lang="en-US" sz="2000" dirty="0">
                <a:effectLst/>
                <a:ea typeface="Calibri" panose="020F0502020204030204" pitchFamily="34" charset="0"/>
              </a:rPr>
              <a:t> page from Federal Motor Carrier Safety Regulations pocketbook-little green book)</a:t>
            </a:r>
          </a:p>
          <a:p>
            <a:endParaRPr lang="en-US" dirty="0"/>
          </a:p>
        </p:txBody>
      </p:sp>
    </p:spTree>
    <p:custDataLst>
      <p:tags r:id="rId1"/>
    </p:custDataLst>
    <p:extLst>
      <p:ext uri="{BB962C8B-B14F-4D97-AF65-F5344CB8AC3E}">
        <p14:creationId xmlns:p14="http://schemas.microsoft.com/office/powerpoint/2010/main" val="3660875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pPr algn="l"/>
            <a:r>
              <a:rPr lang="en-US" sz="2800" i="0" dirty="0">
                <a:effectLst/>
                <a:latin typeface="+mn-lt"/>
              </a:rPr>
              <a:t>There's a Problem With How We Train Truckers</a:t>
            </a:r>
            <a:br>
              <a:rPr lang="en-US" b="0" i="0" cap="all" dirty="0">
                <a:solidFill>
                  <a:srgbClr val="8B8D91"/>
                </a:solidFill>
                <a:effectLst/>
                <a:latin typeface="Zilla Slab"/>
              </a:rPr>
            </a:br>
            <a:endParaRPr lang="en-US" dirty="0"/>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0"/>
            <a:ext cx="7620000" cy="4308871"/>
          </a:xfrm>
        </p:spPr>
        <p:txBody>
          <a:bodyPr/>
          <a:lstStyle/>
          <a:p>
            <a:pPr marL="18288" indent="0">
              <a:buNone/>
            </a:pPr>
            <a:r>
              <a:rPr lang="en-US" sz="3200" dirty="0"/>
              <a:t>TIME </a:t>
            </a:r>
            <a:r>
              <a:rPr lang="en-US" sz="2400" b="0" i="0" cap="all" dirty="0">
                <a:solidFill>
                  <a:srgbClr val="8B8D91"/>
                </a:solidFill>
                <a:effectLst/>
                <a:latin typeface="Zilla Slab"/>
              </a:rPr>
              <a:t>BY </a:t>
            </a:r>
            <a:r>
              <a:rPr lang="en-US" sz="2400" b="1" i="0" u="none" strike="noStrike" cap="all" dirty="0">
                <a:solidFill>
                  <a:srgbClr val="E90606"/>
                </a:solidFill>
                <a:effectLst/>
                <a:latin typeface="Zilla Slab"/>
              </a:rPr>
              <a:t>ALANA SEMUELS</a:t>
            </a:r>
            <a:endParaRPr lang="en-US" sz="2400" b="0" i="0" dirty="0">
              <a:effectLst/>
              <a:latin typeface="Zilla Slab"/>
            </a:endParaRPr>
          </a:p>
          <a:p>
            <a:r>
              <a:rPr lang="en-US" sz="2400" b="0" i="0" dirty="0">
                <a:effectLst/>
                <a:latin typeface="PT Serif" panose="020B0604020202020204" pitchFamily="18" charset="0"/>
              </a:rPr>
              <a:t>In most states, aspiring barbers have to spend 1,000 hours or more in training before they get a license. To drive a 40,000-pound truck, though, there’s no minimum behind-the-wheel driving time required, no proof of ability to navigate through mountains, snow, or rain</a:t>
            </a:r>
            <a:r>
              <a:rPr lang="en-US" b="0" i="0" dirty="0">
                <a:effectLst/>
                <a:latin typeface="PT Serif" panose="020B0604020202020204" pitchFamily="18" charset="0"/>
              </a:rPr>
              <a:t>.</a:t>
            </a:r>
          </a:p>
          <a:p>
            <a:r>
              <a:rPr lang="en-US" sz="2400" b="0" i="0" dirty="0">
                <a:effectLst/>
                <a:latin typeface="PT Serif" panose="020A0603040505020204" pitchFamily="18" charset="0"/>
              </a:rPr>
              <a:t>There’s just a medical exam, a multiple-choice written exam, and a brief driving test—which in some states can be administered by the school that drivers paid to train them.</a:t>
            </a:r>
            <a:endParaRPr lang="en-US" sz="2400" dirty="0"/>
          </a:p>
        </p:txBody>
      </p:sp>
    </p:spTree>
    <p:custDataLst>
      <p:tags r:id="rId1"/>
    </p:custDataLst>
    <p:extLst>
      <p:ext uri="{BB962C8B-B14F-4D97-AF65-F5344CB8AC3E}">
        <p14:creationId xmlns:p14="http://schemas.microsoft.com/office/powerpoint/2010/main" val="4273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Colorado Driver Example</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b="0" i="0" dirty="0">
                <a:solidFill>
                  <a:srgbClr val="202124"/>
                </a:solidFill>
                <a:effectLst/>
                <a:latin typeface="Roboto" panose="02000000000000000000" pitchFamily="2" charset="0"/>
              </a:rPr>
              <a:t>On April 25, 2019, a deadly traffic collision occurred on Interstate 70 near Lakewood, Colorado, United States, when </a:t>
            </a:r>
            <a:r>
              <a:rPr lang="en-US" b="1" i="0" dirty="0">
                <a:solidFill>
                  <a:srgbClr val="202124"/>
                </a:solidFill>
                <a:effectLst/>
                <a:latin typeface="Roboto" panose="02000000000000000000" pitchFamily="2" charset="0"/>
              </a:rPr>
              <a:t>a semi-trailer truck's brakes malfunctioned</a:t>
            </a:r>
            <a:r>
              <a:rPr lang="en-US" b="0" i="0" dirty="0">
                <a:solidFill>
                  <a:srgbClr val="202124"/>
                </a:solidFill>
                <a:effectLst/>
                <a:latin typeface="Roboto" panose="02000000000000000000" pitchFamily="2" charset="0"/>
              </a:rPr>
              <a:t>, causing the truck to crash into 12 cars and three other semi-trailer trucks, resulting in multiple fires and explosions, killing four people.</a:t>
            </a:r>
            <a:endParaRPr lang="en-US" dirty="0"/>
          </a:p>
        </p:txBody>
      </p:sp>
    </p:spTree>
    <p:custDataLst>
      <p:tags r:id="rId1"/>
    </p:custDataLst>
    <p:extLst>
      <p:ext uri="{BB962C8B-B14F-4D97-AF65-F5344CB8AC3E}">
        <p14:creationId xmlns:p14="http://schemas.microsoft.com/office/powerpoint/2010/main" val="32156526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Colorado Driver Example</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b="0" i="0" dirty="0">
                <a:solidFill>
                  <a:srgbClr val="202124"/>
                </a:solidFill>
                <a:effectLst/>
                <a:latin typeface="Roboto" panose="02000000000000000000" pitchFamily="2" charset="0"/>
              </a:rPr>
              <a:t>There was a large emphasis that Aguilera-</a:t>
            </a:r>
            <a:r>
              <a:rPr lang="en-US" b="0" i="0" dirty="0" err="1">
                <a:solidFill>
                  <a:srgbClr val="202124"/>
                </a:solidFill>
                <a:effectLst/>
                <a:latin typeface="Roboto" panose="02000000000000000000" pitchFamily="2" charset="0"/>
              </a:rPr>
              <a:t>Mederos</a:t>
            </a:r>
            <a:r>
              <a:rPr lang="en-US" b="0" i="0" dirty="0">
                <a:solidFill>
                  <a:srgbClr val="202124"/>
                </a:solidFill>
                <a:effectLst/>
                <a:latin typeface="Roboto" panose="02000000000000000000" pitchFamily="2" charset="0"/>
              </a:rPr>
              <a:t> was </a:t>
            </a:r>
            <a:r>
              <a:rPr lang="en-US" b="1" i="0" dirty="0">
                <a:solidFill>
                  <a:srgbClr val="202124"/>
                </a:solidFill>
                <a:effectLst/>
                <a:latin typeface="Roboto" panose="02000000000000000000" pitchFamily="2" charset="0"/>
              </a:rPr>
              <a:t>not properly trained during the trial</a:t>
            </a:r>
            <a:r>
              <a:rPr lang="en-US" b="0" i="0" dirty="0">
                <a:solidFill>
                  <a:srgbClr val="202124"/>
                </a:solidFill>
                <a:effectLst/>
                <a:latin typeface="Roboto" panose="02000000000000000000" pitchFamily="2" charset="0"/>
              </a:rPr>
              <a:t>. The company he worked for, Castellano 03 Trucking, had a higher-than-average rate of vehicle issues.</a:t>
            </a:r>
            <a:endParaRPr lang="en-US" dirty="0"/>
          </a:p>
        </p:txBody>
      </p:sp>
    </p:spTree>
    <p:custDataLst>
      <p:tags r:id="rId1"/>
    </p:custDataLst>
    <p:extLst>
      <p:ext uri="{BB962C8B-B14F-4D97-AF65-F5344CB8AC3E}">
        <p14:creationId xmlns:p14="http://schemas.microsoft.com/office/powerpoint/2010/main" val="1811264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Colorado Driver Example</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Castellano 03 Trucking LLC was dissolved months after the fatal crash. However, Newsweek reported that Volt Trucking LLC was registered as a business one day after the fatal crash by the same owner.</a:t>
            </a:r>
          </a:p>
        </p:txBody>
      </p:sp>
    </p:spTree>
    <p:custDataLst>
      <p:tags r:id="rId1"/>
    </p:custDataLst>
    <p:extLst>
      <p:ext uri="{BB962C8B-B14F-4D97-AF65-F5344CB8AC3E}">
        <p14:creationId xmlns:p14="http://schemas.microsoft.com/office/powerpoint/2010/main" val="30170886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44EDC1B-127B-4D67-8FF6-30D38181753B}"/>
              </a:ext>
            </a:extLst>
          </p:cNvPr>
          <p:cNvSpPr>
            <a:spLocks noGrp="1"/>
          </p:cNvSpPr>
          <p:nvPr>
            <p:ph type="title"/>
          </p:nvPr>
        </p:nvSpPr>
        <p:spPr/>
        <p:txBody>
          <a:bodyPr/>
          <a:lstStyle/>
          <a:p>
            <a:r>
              <a:rPr lang="en-US" dirty="0"/>
              <a:t>ELDT After February 7, 2022</a:t>
            </a:r>
          </a:p>
        </p:txBody>
      </p:sp>
      <p:sp>
        <p:nvSpPr>
          <p:cNvPr id="2" name="Content Placeholder 1">
            <a:extLst>
              <a:ext uri="{FF2B5EF4-FFF2-40B4-BE49-F238E27FC236}">
                <a16:creationId xmlns:a16="http://schemas.microsoft.com/office/drawing/2014/main" id="{7FF59973-35CD-4F46-9456-99419CBC40D6}"/>
              </a:ext>
            </a:extLst>
          </p:cNvPr>
          <p:cNvSpPr>
            <a:spLocks noGrp="1"/>
          </p:cNvSpPr>
          <p:nvPr>
            <p:ph idx="1"/>
          </p:nvPr>
        </p:nvSpPr>
        <p:spPr/>
        <p:txBody>
          <a:bodyPr/>
          <a:lstStyle/>
          <a:p>
            <a:pPr marL="18288" indent="0">
              <a:buNone/>
            </a:pPr>
            <a:r>
              <a:rPr lang="en-US" sz="1800" b="0" i="0" u="none" strike="noStrike" baseline="0" dirty="0">
                <a:solidFill>
                  <a:srgbClr val="000000"/>
                </a:solidFill>
                <a:latin typeface="Arial" panose="020B0604020202020204" pitchFamily="34" charset="0"/>
              </a:rPr>
              <a:t>FMCSA established a Federal standard for mandatory training of entry-level drivers</a:t>
            </a:r>
          </a:p>
          <a:p>
            <a:r>
              <a:rPr lang="en-US" sz="1800" b="0" i="0" u="none" strike="noStrike" baseline="0" dirty="0">
                <a:solidFill>
                  <a:srgbClr val="000000"/>
                </a:solidFill>
                <a:latin typeface="Arial" panose="020B0604020202020204" pitchFamily="34" charset="0"/>
              </a:rPr>
              <a:t>Establishes minimum requirements entry-level driver training providers must meet</a:t>
            </a:r>
          </a:p>
          <a:p>
            <a:r>
              <a:rPr lang="en-US" sz="1800" b="0" i="0" u="none" strike="noStrike" baseline="0" dirty="0">
                <a:solidFill>
                  <a:srgbClr val="000000"/>
                </a:solidFill>
                <a:latin typeface="Arial" panose="020B0604020202020204" pitchFamily="34" charset="0"/>
              </a:rPr>
              <a:t>Established need for the Training Provider Registry</a:t>
            </a:r>
          </a:p>
          <a:p>
            <a:endParaRPr lang="en-US" dirty="0"/>
          </a:p>
        </p:txBody>
      </p:sp>
      <p:pic>
        <p:nvPicPr>
          <p:cNvPr id="6" name="Content Placeholder 5" descr="Text&#10;&#10;Description automatically generated">
            <a:extLst>
              <a:ext uri="{FF2B5EF4-FFF2-40B4-BE49-F238E27FC236}">
                <a16:creationId xmlns:a16="http://schemas.microsoft.com/office/drawing/2014/main" id="{DC8B3380-9BC2-48A3-A84B-9A45F36CDAD2}"/>
              </a:ext>
            </a:extLst>
          </p:cNvPr>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4310063" y="4171950"/>
            <a:ext cx="4833937" cy="708025"/>
          </a:xfrm>
        </p:spPr>
      </p:pic>
    </p:spTree>
    <p:custDataLst>
      <p:tags r:id="rId1"/>
    </p:custDataLst>
    <p:extLst>
      <p:ext uri="{BB962C8B-B14F-4D97-AF65-F5344CB8AC3E}">
        <p14:creationId xmlns:p14="http://schemas.microsoft.com/office/powerpoint/2010/main" val="274013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sz="3200" i="0" dirty="0">
                <a:solidFill>
                  <a:srgbClr val="00467F"/>
                </a:solidFill>
                <a:effectLst/>
                <a:latin typeface="+mn-lt"/>
              </a:rPr>
              <a:t>Commercial Vehicle Training Association</a:t>
            </a:r>
            <a:endParaRPr lang="en-US" sz="3200" dirty="0">
              <a:solidFill>
                <a:srgbClr val="00467F"/>
              </a:solidFill>
              <a:latin typeface="+mn-lt"/>
            </a:endParaRP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sz="3200" b="0" i="0" dirty="0">
                <a:solidFill>
                  <a:srgbClr val="0A0A0A"/>
                </a:solidFill>
                <a:effectLst/>
                <a:latin typeface="+mn-lt"/>
              </a:rPr>
              <a:t>Fleets should benefit from the higher standards because the main FMCSA goals were to standardize training across the nation, lower fatalities and eliminate “CDL mills,” which poorly prepared drivers with only a few days of training, according to Bailey Wood, CEO of CVTA.</a:t>
            </a:r>
            <a:endParaRPr lang="en-US" sz="3200" dirty="0">
              <a:latin typeface="+mn-lt"/>
            </a:endParaRPr>
          </a:p>
        </p:txBody>
      </p:sp>
    </p:spTree>
    <p:custDataLst>
      <p:tags r:id="rId1"/>
    </p:custDataLst>
    <p:extLst>
      <p:ext uri="{BB962C8B-B14F-4D97-AF65-F5344CB8AC3E}">
        <p14:creationId xmlns:p14="http://schemas.microsoft.com/office/powerpoint/2010/main" val="1737543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0160C5-9E5C-4405-95B2-546FDF36D336}"/>
              </a:ext>
            </a:extLst>
          </p:cNvPr>
          <p:cNvSpPr>
            <a:spLocks noGrp="1"/>
          </p:cNvSpPr>
          <p:nvPr>
            <p:ph type="title"/>
          </p:nvPr>
        </p:nvSpPr>
        <p:spPr/>
        <p:txBody>
          <a:bodyPr/>
          <a:lstStyle/>
          <a:p>
            <a:r>
              <a:rPr lang="en-US" dirty="0"/>
              <a:t>Who is Considered Entry Level?</a:t>
            </a:r>
          </a:p>
        </p:txBody>
      </p:sp>
      <p:sp>
        <p:nvSpPr>
          <p:cNvPr id="2" name="Content Placeholder 1">
            <a:extLst>
              <a:ext uri="{FF2B5EF4-FFF2-40B4-BE49-F238E27FC236}">
                <a16:creationId xmlns:a16="http://schemas.microsoft.com/office/drawing/2014/main" id="{942E8E78-5800-40C0-9129-A1C5F9FBD6A1}"/>
              </a:ext>
            </a:extLst>
          </p:cNvPr>
          <p:cNvSpPr>
            <a:spLocks noGrp="1"/>
          </p:cNvSpPr>
          <p:nvPr>
            <p:ph idx="1"/>
          </p:nvPr>
        </p:nvSpPr>
        <p:spPr/>
        <p:txBody>
          <a:bodyPr/>
          <a:lstStyle/>
          <a:p>
            <a:r>
              <a:rPr lang="en-US" b="0" i="0" dirty="0">
                <a:solidFill>
                  <a:srgbClr val="333333"/>
                </a:solidFill>
                <a:effectLst/>
                <a:latin typeface="Open Sans" panose="020B0606030504020204" pitchFamily="34" charset="0"/>
              </a:rPr>
              <a:t>Anyone obtaining a Class A CDL or Class B CDL for the first time;</a:t>
            </a:r>
          </a:p>
          <a:p>
            <a:r>
              <a:rPr lang="en-US" b="0" i="0" dirty="0">
                <a:solidFill>
                  <a:srgbClr val="333333"/>
                </a:solidFill>
                <a:effectLst/>
                <a:latin typeface="Open Sans" panose="020B0606030504020204" pitchFamily="34" charset="0"/>
              </a:rPr>
              <a:t>Anyone upgrading an existing Class B CDL to a Class A CDL;</a:t>
            </a:r>
          </a:p>
          <a:p>
            <a:r>
              <a:rPr lang="en-US" b="0" i="0" dirty="0">
                <a:solidFill>
                  <a:srgbClr val="333333"/>
                </a:solidFill>
                <a:effectLst/>
                <a:latin typeface="Open Sans" panose="020B0606030504020204" pitchFamily="34" charset="0"/>
              </a:rPr>
              <a:t>Anyone obtaining a school bus (S), passenger (P), or hazardous materials (H) endorsement for the first time.</a:t>
            </a:r>
          </a:p>
          <a:p>
            <a:endParaRPr lang="en-US" dirty="0"/>
          </a:p>
        </p:txBody>
      </p:sp>
    </p:spTree>
    <p:custDataLst>
      <p:tags r:id="rId1"/>
    </p:custDataLst>
    <p:extLst>
      <p:ext uri="{BB962C8B-B14F-4D97-AF65-F5344CB8AC3E}">
        <p14:creationId xmlns:p14="http://schemas.microsoft.com/office/powerpoint/2010/main" val="3494427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Entry Level Driver Training after February 7, 2022</a:t>
            </a:r>
          </a:p>
          <a:p>
            <a:r>
              <a:rPr lang="en-US" dirty="0"/>
              <a:t>FMCSR implied CMV driver training</a:t>
            </a:r>
          </a:p>
          <a:p>
            <a:r>
              <a:rPr lang="en-US" dirty="0"/>
              <a:t>Current litigation trends</a:t>
            </a:r>
          </a:p>
          <a:p>
            <a:r>
              <a:rPr lang="en-US" dirty="0"/>
              <a:t>Vectors to trouble</a:t>
            </a:r>
          </a:p>
          <a:p>
            <a:pPr marL="18288" indent="0">
              <a:buNone/>
            </a:pPr>
            <a:endParaRPr lang="en-US" dirty="0"/>
          </a:p>
        </p:txBody>
      </p:sp>
    </p:spTree>
    <p:custDataLst>
      <p:tags r:id="rId1"/>
    </p:custDataLst>
    <p:extLst>
      <p:ext uri="{BB962C8B-B14F-4D97-AF65-F5344CB8AC3E}">
        <p14:creationId xmlns:p14="http://schemas.microsoft.com/office/powerpoint/2010/main" val="4035332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B2CA-ABB9-45D6-83A6-C6E96A6D0DD0}"/>
              </a:ext>
            </a:extLst>
          </p:cNvPr>
          <p:cNvSpPr>
            <a:spLocks noGrp="1"/>
          </p:cNvSpPr>
          <p:nvPr>
            <p:ph type="title"/>
          </p:nvPr>
        </p:nvSpPr>
        <p:spPr/>
        <p:txBody>
          <a:bodyPr/>
          <a:lstStyle/>
          <a:p>
            <a:r>
              <a:rPr lang="en-US" dirty="0"/>
              <a:t>ELDT Requirements</a:t>
            </a:r>
          </a:p>
        </p:txBody>
      </p:sp>
      <p:sp>
        <p:nvSpPr>
          <p:cNvPr id="3" name="Content Placeholder 2">
            <a:extLst>
              <a:ext uri="{FF2B5EF4-FFF2-40B4-BE49-F238E27FC236}">
                <a16:creationId xmlns:a16="http://schemas.microsoft.com/office/drawing/2014/main" id="{4A78692C-A159-4AA2-A622-F6FD1A7B3FF8}"/>
              </a:ext>
            </a:extLst>
          </p:cNvPr>
          <p:cNvSpPr>
            <a:spLocks noGrp="1"/>
          </p:cNvSpPr>
          <p:nvPr>
            <p:ph idx="1"/>
          </p:nvPr>
        </p:nvSpPr>
        <p:spPr/>
        <p:txBody>
          <a:bodyPr/>
          <a:lstStyle/>
          <a:p>
            <a:r>
              <a:rPr lang="en-US" dirty="0"/>
              <a:t>Two components of ELDT</a:t>
            </a:r>
          </a:p>
          <a:p>
            <a:pPr lvl="1"/>
            <a:r>
              <a:rPr lang="en-US" dirty="0"/>
              <a:t>Theory Instruction</a:t>
            </a:r>
          </a:p>
          <a:p>
            <a:pPr lvl="2"/>
            <a:r>
              <a:rPr lang="en-US" dirty="0"/>
              <a:t>First time endorsements only require theory training. </a:t>
            </a:r>
          </a:p>
          <a:p>
            <a:pPr lvl="1"/>
            <a:r>
              <a:rPr lang="en-US" dirty="0"/>
              <a:t>Behind the Wheel instruction (BTW)</a:t>
            </a:r>
          </a:p>
          <a:p>
            <a:pPr lvl="2"/>
            <a:r>
              <a:rPr lang="en-US" dirty="0"/>
              <a:t>Range</a:t>
            </a:r>
          </a:p>
          <a:p>
            <a:pPr lvl="2"/>
            <a:r>
              <a:rPr lang="en-US" dirty="0"/>
              <a:t>Roadway</a:t>
            </a:r>
          </a:p>
        </p:txBody>
      </p:sp>
    </p:spTree>
    <p:custDataLst>
      <p:tags r:id="rId1"/>
    </p:custDataLst>
    <p:extLst>
      <p:ext uri="{BB962C8B-B14F-4D97-AF65-F5344CB8AC3E}">
        <p14:creationId xmlns:p14="http://schemas.microsoft.com/office/powerpoint/2010/main" val="3655843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Trainer Provider Requirements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666750"/>
            <a:ext cx="7620000" cy="4476750"/>
          </a:xfrm>
        </p:spPr>
        <p:txBody>
          <a:bodyPr/>
          <a:lstStyle/>
          <a:p>
            <a:pPr marL="18288" indent="0">
              <a:buNone/>
            </a:pPr>
            <a:r>
              <a:rPr lang="en-US" dirty="0"/>
              <a:t>Follow a curriculum that meets the applicable criteria set forth in appendices A through F of Part 380</a:t>
            </a:r>
          </a:p>
          <a:p>
            <a:r>
              <a:rPr lang="en-US" sz="2000" dirty="0"/>
              <a:t>Appendix A – Class A CDL Training Curriculum</a:t>
            </a:r>
          </a:p>
          <a:p>
            <a:r>
              <a:rPr lang="en-US" sz="2000" dirty="0"/>
              <a:t>Appendix B – Class B CDL Training Curriculum</a:t>
            </a:r>
          </a:p>
          <a:p>
            <a:r>
              <a:rPr lang="en-US" sz="2000" dirty="0"/>
              <a:t>Appendix C – Passenger Endorsement Training Curriculum</a:t>
            </a:r>
          </a:p>
          <a:p>
            <a:r>
              <a:rPr lang="en-US" sz="2000" dirty="0"/>
              <a:t>Appendix D – School Bus Endorsement Training Curriculum</a:t>
            </a:r>
          </a:p>
          <a:p>
            <a:r>
              <a:rPr lang="en-US" sz="2000" dirty="0"/>
              <a:t>Appendix E – Hazardous Materials Endorsement Training 			Curriculum</a:t>
            </a:r>
          </a:p>
          <a:p>
            <a:r>
              <a:rPr lang="en-US" sz="2000" dirty="0"/>
              <a:t>Appendix F – LCV Driver Training Curriculum</a:t>
            </a:r>
          </a:p>
          <a:p>
            <a:r>
              <a:rPr lang="en-US" sz="2000" dirty="0"/>
              <a:t>No Set Time Requirements – must pass all written test with 80% average and pass the State road test.</a:t>
            </a:r>
          </a:p>
        </p:txBody>
      </p:sp>
    </p:spTree>
    <p:custDataLst>
      <p:tags r:id="rId1"/>
    </p:custDataLst>
    <p:extLst>
      <p:ext uri="{BB962C8B-B14F-4D97-AF65-F5344CB8AC3E}">
        <p14:creationId xmlns:p14="http://schemas.microsoft.com/office/powerpoint/2010/main" val="276708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Theory Instruction</a:t>
            </a:r>
          </a:p>
          <a:p>
            <a:r>
              <a:rPr lang="en-US" sz="2400" dirty="0"/>
              <a:t>Basic Operation</a:t>
            </a:r>
          </a:p>
          <a:p>
            <a:pPr lvl="1"/>
            <a:r>
              <a:rPr lang="en-US" sz="2000" dirty="0"/>
              <a:t>Orientation</a:t>
            </a:r>
          </a:p>
          <a:p>
            <a:pPr lvl="1"/>
            <a:r>
              <a:rPr lang="en-US" sz="2000" dirty="0"/>
              <a:t>Control Systems/Dashboards</a:t>
            </a:r>
          </a:p>
          <a:p>
            <a:pPr lvl="1"/>
            <a:r>
              <a:rPr lang="en-US" sz="2000" dirty="0"/>
              <a:t>Pre- and Post-Trip Inspections</a:t>
            </a:r>
          </a:p>
          <a:p>
            <a:pPr lvl="1"/>
            <a:r>
              <a:rPr lang="en-US" sz="2000" dirty="0"/>
              <a:t>Basic Control</a:t>
            </a:r>
          </a:p>
          <a:p>
            <a:pPr lvl="1"/>
            <a:r>
              <a:rPr lang="en-US" sz="2000" dirty="0"/>
              <a:t>Shifting/Operating Transmissions</a:t>
            </a:r>
          </a:p>
          <a:p>
            <a:pPr lvl="1"/>
            <a:r>
              <a:rPr lang="en-US" sz="2000" dirty="0"/>
              <a:t>Backing and Docking</a:t>
            </a:r>
          </a:p>
          <a:p>
            <a:pPr lvl="1"/>
            <a:r>
              <a:rPr lang="en-US" sz="2000" dirty="0"/>
              <a:t>Coupling and Uncoupling</a:t>
            </a:r>
          </a:p>
          <a:p>
            <a:endParaRPr lang="en-US" sz="2000" dirty="0"/>
          </a:p>
        </p:txBody>
      </p:sp>
    </p:spTree>
    <p:custDataLst>
      <p:tags r:id="rId1"/>
    </p:custDataLst>
    <p:extLst>
      <p:ext uri="{BB962C8B-B14F-4D97-AF65-F5344CB8AC3E}">
        <p14:creationId xmlns:p14="http://schemas.microsoft.com/office/powerpoint/2010/main" val="531134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Theory Instruction</a:t>
            </a:r>
          </a:p>
          <a:p>
            <a:r>
              <a:rPr lang="en-US" sz="2400" dirty="0"/>
              <a:t>Safe Operating Procedures</a:t>
            </a:r>
          </a:p>
          <a:p>
            <a:pPr lvl="1"/>
            <a:r>
              <a:rPr lang="en-US" sz="2000" dirty="0"/>
              <a:t>Visual Search</a:t>
            </a:r>
          </a:p>
          <a:p>
            <a:pPr lvl="1"/>
            <a:r>
              <a:rPr lang="en-US" sz="2000" dirty="0"/>
              <a:t>Communication</a:t>
            </a:r>
          </a:p>
          <a:p>
            <a:pPr lvl="1"/>
            <a:r>
              <a:rPr lang="en-US" sz="2000" dirty="0"/>
              <a:t>Distracted Driving</a:t>
            </a:r>
          </a:p>
          <a:p>
            <a:pPr lvl="1"/>
            <a:r>
              <a:rPr lang="en-US" sz="2000" dirty="0"/>
              <a:t>Speed Management</a:t>
            </a:r>
          </a:p>
          <a:p>
            <a:pPr lvl="1"/>
            <a:r>
              <a:rPr lang="en-US" sz="2000" dirty="0"/>
              <a:t>Space Management</a:t>
            </a:r>
          </a:p>
          <a:p>
            <a:pPr lvl="1"/>
            <a:r>
              <a:rPr lang="en-US" sz="2000" dirty="0"/>
              <a:t>Night Operations</a:t>
            </a:r>
          </a:p>
          <a:p>
            <a:pPr lvl="1"/>
            <a:r>
              <a:rPr lang="en-US" sz="2000" dirty="0"/>
              <a:t>Extreme Driving Conditions</a:t>
            </a:r>
          </a:p>
        </p:txBody>
      </p:sp>
    </p:spTree>
    <p:custDataLst>
      <p:tags r:id="rId1"/>
    </p:custDataLst>
    <p:extLst>
      <p:ext uri="{BB962C8B-B14F-4D97-AF65-F5344CB8AC3E}">
        <p14:creationId xmlns:p14="http://schemas.microsoft.com/office/powerpoint/2010/main" val="2024487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Theory Instruction</a:t>
            </a:r>
          </a:p>
          <a:p>
            <a:r>
              <a:rPr lang="en-US" sz="2400" dirty="0"/>
              <a:t>Advanced Operating Practices</a:t>
            </a:r>
          </a:p>
          <a:p>
            <a:pPr lvl="1"/>
            <a:r>
              <a:rPr lang="en-US" sz="2000" dirty="0"/>
              <a:t>Hazard Perception</a:t>
            </a:r>
          </a:p>
          <a:p>
            <a:pPr lvl="1"/>
            <a:r>
              <a:rPr lang="en-US" sz="2000" dirty="0"/>
              <a:t>Skid Control/Recovery, Jackknife</a:t>
            </a:r>
          </a:p>
          <a:p>
            <a:pPr lvl="1"/>
            <a:r>
              <a:rPr lang="en-US" sz="2000" dirty="0"/>
              <a:t>Railroad-Highway Grade Crossings</a:t>
            </a:r>
          </a:p>
          <a:p>
            <a:pPr lvl="1"/>
            <a:endParaRPr lang="en-US" dirty="0"/>
          </a:p>
          <a:p>
            <a:pPr lvl="1"/>
            <a:endParaRPr lang="en-US" dirty="0"/>
          </a:p>
        </p:txBody>
      </p:sp>
    </p:spTree>
    <p:custDataLst>
      <p:tags r:id="rId1"/>
    </p:custDataLst>
    <p:extLst>
      <p:ext uri="{BB962C8B-B14F-4D97-AF65-F5344CB8AC3E}">
        <p14:creationId xmlns:p14="http://schemas.microsoft.com/office/powerpoint/2010/main" val="594584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Theory Instruction</a:t>
            </a:r>
          </a:p>
          <a:p>
            <a:r>
              <a:rPr lang="en-US" sz="2400" dirty="0"/>
              <a:t>Vehicle Systems and Reporting Malfunctions</a:t>
            </a:r>
          </a:p>
          <a:p>
            <a:pPr lvl="1"/>
            <a:r>
              <a:rPr lang="en-US" dirty="0"/>
              <a:t>Identification and reporting of Malfunctions</a:t>
            </a:r>
          </a:p>
          <a:p>
            <a:pPr lvl="1"/>
            <a:r>
              <a:rPr lang="en-US" dirty="0"/>
              <a:t>Roadside Inspections</a:t>
            </a:r>
          </a:p>
          <a:p>
            <a:pPr lvl="1"/>
            <a:r>
              <a:rPr lang="en-US" dirty="0"/>
              <a:t>Vehicle Maintenance</a:t>
            </a:r>
          </a:p>
          <a:p>
            <a:pPr lvl="1"/>
            <a:endParaRPr lang="en-US" dirty="0"/>
          </a:p>
        </p:txBody>
      </p:sp>
    </p:spTree>
    <p:custDataLst>
      <p:tags r:id="rId1"/>
    </p:custDataLst>
    <p:extLst>
      <p:ext uri="{BB962C8B-B14F-4D97-AF65-F5344CB8AC3E}">
        <p14:creationId xmlns:p14="http://schemas.microsoft.com/office/powerpoint/2010/main" val="3612828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0"/>
            <a:ext cx="7620000" cy="4267199"/>
          </a:xfrm>
        </p:spPr>
        <p:txBody>
          <a:bodyPr/>
          <a:lstStyle/>
          <a:p>
            <a:pPr marL="18288" indent="0">
              <a:buNone/>
            </a:pPr>
            <a:r>
              <a:rPr lang="en-US" dirty="0"/>
              <a:t>Theory Instruction</a:t>
            </a:r>
          </a:p>
          <a:p>
            <a:r>
              <a:rPr lang="en-US" sz="2400" dirty="0"/>
              <a:t>Non-Driving Activities</a:t>
            </a:r>
          </a:p>
          <a:p>
            <a:pPr lvl="1"/>
            <a:r>
              <a:rPr lang="en-US" sz="1800" dirty="0"/>
              <a:t>Handling and Documenting Cargo</a:t>
            </a:r>
          </a:p>
          <a:p>
            <a:pPr lvl="1"/>
            <a:r>
              <a:rPr lang="en-US" sz="1800" dirty="0"/>
              <a:t>Environmental Compliance Issues</a:t>
            </a:r>
          </a:p>
          <a:p>
            <a:pPr lvl="1"/>
            <a:r>
              <a:rPr lang="en-US" sz="1800" dirty="0">
                <a:solidFill>
                  <a:srgbClr val="FF0000"/>
                </a:solidFill>
              </a:rPr>
              <a:t>Hours of Service Requirements</a:t>
            </a:r>
          </a:p>
          <a:p>
            <a:pPr lvl="1"/>
            <a:r>
              <a:rPr lang="en-US" sz="1800" dirty="0">
                <a:solidFill>
                  <a:srgbClr val="FF0000"/>
                </a:solidFill>
              </a:rPr>
              <a:t>Fatigue and Wellness Awareness</a:t>
            </a:r>
          </a:p>
          <a:p>
            <a:pPr lvl="1"/>
            <a:r>
              <a:rPr lang="en-US" sz="1800" dirty="0"/>
              <a:t>Post Crash Procedures</a:t>
            </a:r>
          </a:p>
          <a:p>
            <a:pPr lvl="1"/>
            <a:r>
              <a:rPr lang="en-US" sz="1800" dirty="0"/>
              <a:t>External Communications</a:t>
            </a:r>
          </a:p>
          <a:p>
            <a:pPr lvl="1"/>
            <a:r>
              <a:rPr lang="en-US" sz="1800" dirty="0">
                <a:solidFill>
                  <a:srgbClr val="FF0000"/>
                </a:solidFill>
              </a:rPr>
              <a:t>Whistleblower/Coercion</a:t>
            </a:r>
          </a:p>
          <a:p>
            <a:pPr lvl="1"/>
            <a:r>
              <a:rPr lang="en-US" sz="1800" dirty="0"/>
              <a:t>Trip Planning</a:t>
            </a:r>
          </a:p>
          <a:p>
            <a:pPr lvl="1"/>
            <a:r>
              <a:rPr lang="en-US" sz="1800" dirty="0"/>
              <a:t>Drugs and Alcohol</a:t>
            </a:r>
          </a:p>
          <a:p>
            <a:pPr lvl="1"/>
            <a:r>
              <a:rPr lang="en-US" sz="1800" dirty="0"/>
              <a:t>Medical Requirements</a:t>
            </a:r>
          </a:p>
          <a:p>
            <a:pPr lvl="1"/>
            <a:endParaRPr lang="en-US" dirty="0"/>
          </a:p>
        </p:txBody>
      </p:sp>
    </p:spTree>
    <p:custDataLst>
      <p:tags r:id="rId1"/>
    </p:custDataLst>
    <p:extLst>
      <p:ext uri="{BB962C8B-B14F-4D97-AF65-F5344CB8AC3E}">
        <p14:creationId xmlns:p14="http://schemas.microsoft.com/office/powerpoint/2010/main" val="281758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Behind-the-Wheel – Range</a:t>
            </a:r>
          </a:p>
          <a:p>
            <a:r>
              <a:rPr lang="en-US" sz="2000" dirty="0"/>
              <a:t>Vehicle Inspection Pre-Trip / Enroute / Post-Trip</a:t>
            </a:r>
          </a:p>
          <a:p>
            <a:pPr lvl="1"/>
            <a:r>
              <a:rPr lang="en-US" sz="1600" dirty="0"/>
              <a:t>Driver Vehicle Inspection Reports (DVIR)</a:t>
            </a:r>
          </a:p>
          <a:p>
            <a:r>
              <a:rPr lang="en-US" sz="2000" dirty="0"/>
              <a:t>Straight Line Backing</a:t>
            </a:r>
          </a:p>
          <a:p>
            <a:r>
              <a:rPr lang="en-US" sz="2000" dirty="0"/>
              <a:t>Alley Dock Backing (45 / 90 Degree)</a:t>
            </a:r>
          </a:p>
          <a:p>
            <a:r>
              <a:rPr lang="en-US" sz="2000" dirty="0"/>
              <a:t>Off-Set Backing</a:t>
            </a:r>
          </a:p>
          <a:p>
            <a:r>
              <a:rPr lang="en-US" sz="2000" dirty="0"/>
              <a:t>Parallel Parking Blind Side</a:t>
            </a:r>
          </a:p>
          <a:p>
            <a:r>
              <a:rPr lang="en-US" sz="2000" dirty="0"/>
              <a:t>Parallel Parking Sight Side</a:t>
            </a:r>
          </a:p>
          <a:p>
            <a:r>
              <a:rPr lang="en-US" sz="2000" dirty="0"/>
              <a:t>Coupling and Uncoupling</a:t>
            </a:r>
          </a:p>
        </p:txBody>
      </p:sp>
    </p:spTree>
    <p:custDataLst>
      <p:tags r:id="rId1"/>
    </p:custDataLst>
    <p:extLst>
      <p:ext uri="{BB962C8B-B14F-4D97-AF65-F5344CB8AC3E}">
        <p14:creationId xmlns:p14="http://schemas.microsoft.com/office/powerpoint/2010/main" val="25668259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Behind-the-Wheel - Public Roadway</a:t>
            </a:r>
          </a:p>
          <a:p>
            <a:r>
              <a:rPr lang="en-US" dirty="0"/>
              <a:t>Vehicle Controls Including</a:t>
            </a:r>
          </a:p>
          <a:p>
            <a:pPr lvl="1"/>
            <a:r>
              <a:rPr lang="en-US" sz="2000" dirty="0"/>
              <a:t>Left Turns</a:t>
            </a:r>
          </a:p>
          <a:p>
            <a:pPr lvl="1"/>
            <a:r>
              <a:rPr lang="en-US" sz="2000" dirty="0"/>
              <a:t>Right Turns</a:t>
            </a:r>
          </a:p>
          <a:p>
            <a:pPr lvl="1"/>
            <a:r>
              <a:rPr lang="en-US" sz="2000" dirty="0"/>
              <a:t>Lane Changes</a:t>
            </a:r>
          </a:p>
          <a:p>
            <a:pPr lvl="1"/>
            <a:r>
              <a:rPr lang="en-US" sz="2000" dirty="0"/>
              <a:t>Curves at Highway Speed</a:t>
            </a:r>
          </a:p>
          <a:p>
            <a:pPr lvl="1"/>
            <a:r>
              <a:rPr lang="en-US" sz="2000" dirty="0"/>
              <a:t>Entry or Exit on the Interstate or Controlled Access Highway</a:t>
            </a:r>
          </a:p>
        </p:txBody>
      </p:sp>
    </p:spTree>
    <p:custDataLst>
      <p:tags r:id="rId1"/>
    </p:custDataLst>
    <p:extLst>
      <p:ext uri="{BB962C8B-B14F-4D97-AF65-F5344CB8AC3E}">
        <p14:creationId xmlns:p14="http://schemas.microsoft.com/office/powerpoint/2010/main" val="157858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30857" y="645914"/>
            <a:ext cx="7620000" cy="3851672"/>
          </a:xfrm>
        </p:spPr>
        <p:txBody>
          <a:bodyPr/>
          <a:lstStyle/>
          <a:p>
            <a:pPr marL="18288" indent="0">
              <a:buNone/>
            </a:pPr>
            <a:r>
              <a:rPr lang="en-US" dirty="0"/>
              <a:t>Behind-the-Wheel - Public Roadway</a:t>
            </a:r>
          </a:p>
          <a:p>
            <a:r>
              <a:rPr lang="en-US" sz="2000" dirty="0"/>
              <a:t>Shifting/Transmissions</a:t>
            </a:r>
          </a:p>
          <a:p>
            <a:r>
              <a:rPr lang="en-US" sz="2000" dirty="0"/>
              <a:t>Communicating Signaling</a:t>
            </a:r>
          </a:p>
          <a:p>
            <a:r>
              <a:rPr lang="en-US" sz="2000" dirty="0"/>
              <a:t>Visual Search</a:t>
            </a:r>
          </a:p>
          <a:p>
            <a:r>
              <a:rPr lang="en-US" sz="2000" dirty="0"/>
              <a:t>Speed and Space Management</a:t>
            </a:r>
          </a:p>
          <a:p>
            <a:r>
              <a:rPr lang="en-US" sz="2000" dirty="0"/>
              <a:t>Safe Driver Behavior</a:t>
            </a:r>
          </a:p>
          <a:p>
            <a:r>
              <a:rPr lang="en-US" sz="2000" dirty="0"/>
              <a:t>Hours of Service</a:t>
            </a:r>
          </a:p>
          <a:p>
            <a:r>
              <a:rPr lang="en-US" sz="2000" dirty="0"/>
              <a:t>Hazard Perception</a:t>
            </a:r>
          </a:p>
          <a:p>
            <a:r>
              <a:rPr lang="en-US" sz="2000" dirty="0"/>
              <a:t>Railroad-Highway Grade Crossings</a:t>
            </a:r>
          </a:p>
          <a:p>
            <a:r>
              <a:rPr lang="en-US" sz="2000" dirty="0"/>
              <a:t>Night Operations</a:t>
            </a:r>
          </a:p>
          <a:p>
            <a:r>
              <a:rPr lang="en-US" sz="2000" dirty="0"/>
              <a:t>Extreme Driving Conditions</a:t>
            </a:r>
          </a:p>
          <a:p>
            <a:r>
              <a:rPr lang="en-US" sz="2000" dirty="0"/>
              <a:t>Skid Control/Recovery, Jackknife Prevention</a:t>
            </a:r>
          </a:p>
        </p:txBody>
      </p:sp>
    </p:spTree>
    <p:custDataLst>
      <p:tags r:id="rId1"/>
    </p:custDataLst>
    <p:extLst>
      <p:ext uri="{BB962C8B-B14F-4D97-AF65-F5344CB8AC3E}">
        <p14:creationId xmlns:p14="http://schemas.microsoft.com/office/powerpoint/2010/main" val="243293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DE6F-B9E0-479B-A27F-05AB1AFD1A0A}"/>
              </a:ext>
            </a:extLst>
          </p:cNvPr>
          <p:cNvSpPr>
            <a:spLocks noGrp="1"/>
          </p:cNvSpPr>
          <p:nvPr>
            <p:ph type="title"/>
          </p:nvPr>
        </p:nvSpPr>
        <p:spPr/>
        <p:txBody>
          <a:bodyPr/>
          <a:lstStyle/>
          <a:p>
            <a:r>
              <a:rPr lang="en-US" b="0" dirty="0"/>
              <a:t>Border States</a:t>
            </a:r>
            <a:r>
              <a:rPr lang="en-US" dirty="0"/>
              <a:t> OVERVIEW</a:t>
            </a:r>
          </a:p>
        </p:txBody>
      </p:sp>
      <p:pic>
        <p:nvPicPr>
          <p:cNvPr id="7" name="Picture 6" descr="Graphical user interface&#10;&#10;Description automatically generated with low confidence">
            <a:extLst>
              <a:ext uri="{FF2B5EF4-FFF2-40B4-BE49-F238E27FC236}">
                <a16:creationId xmlns:a16="http://schemas.microsoft.com/office/drawing/2014/main" id="{12FBFF57-8C5B-4286-A135-16132FE485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8889"/>
          <a:stretch/>
        </p:blipFill>
        <p:spPr>
          <a:xfrm>
            <a:off x="0" y="971550"/>
            <a:ext cx="9144000" cy="4171950"/>
          </a:xfrm>
          <a:prstGeom prst="rect">
            <a:avLst/>
          </a:prstGeom>
        </p:spPr>
      </p:pic>
    </p:spTree>
    <p:custDataLst>
      <p:tags r:id="rId1"/>
    </p:custDataLst>
    <p:extLst>
      <p:ext uri="{BB962C8B-B14F-4D97-AF65-F5344CB8AC3E}">
        <p14:creationId xmlns:p14="http://schemas.microsoft.com/office/powerpoint/2010/main" val="907474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Appendix A Required Curriculum</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With a projected student to instructor ratio of 4:1 it is estimated at 200 hours to complete this new standard curriculum and skills training – JJ Keller.</a:t>
            </a:r>
          </a:p>
          <a:p>
            <a:pPr marL="18288" indent="0">
              <a:buNone/>
            </a:pPr>
            <a:endParaRPr lang="en-US" dirty="0"/>
          </a:p>
        </p:txBody>
      </p:sp>
    </p:spTree>
    <p:custDataLst>
      <p:tags r:id="rId1"/>
    </p:custDataLst>
    <p:extLst>
      <p:ext uri="{BB962C8B-B14F-4D97-AF65-F5344CB8AC3E}">
        <p14:creationId xmlns:p14="http://schemas.microsoft.com/office/powerpoint/2010/main" val="41547040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SAGE Truck Driving Schools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sz="1800" b="1" i="0" u="none" strike="noStrike" baseline="0" dirty="0">
                <a:solidFill>
                  <a:srgbClr val="000000"/>
                </a:solidFill>
                <a:latin typeface="Calibri" panose="020F0502020204030204" pitchFamily="34" charset="0"/>
              </a:rPr>
              <a:t>TTD150 (Tractor-Trailer 150 Hours) </a:t>
            </a:r>
            <a:r>
              <a:rPr lang="en-US" sz="1800" b="1" i="0" u="none" strike="noStrike" baseline="0" dirty="0">
                <a:solidFill>
                  <a:srgbClr val="FF0000"/>
                </a:solidFill>
                <a:latin typeface="Calibri" panose="020F0502020204030204" pitchFamily="34" charset="0"/>
              </a:rPr>
              <a:t>Beginner Course </a:t>
            </a:r>
            <a:r>
              <a:rPr lang="en-US" sz="1800" b="1" i="0" u="none" strike="noStrike" baseline="0" dirty="0">
                <a:solidFill>
                  <a:srgbClr val="000000"/>
                </a:solidFill>
                <a:latin typeface="Calibri" panose="020F0502020204030204" pitchFamily="34" charset="0"/>
              </a:rPr>
              <a:t>- </a:t>
            </a:r>
            <a:r>
              <a:rPr lang="en-US" sz="1800" b="1" i="1" u="none" strike="noStrike" baseline="0" dirty="0">
                <a:solidFill>
                  <a:srgbClr val="000000"/>
                </a:solidFill>
                <a:latin typeface="Calibri" panose="020F0502020204030204" pitchFamily="34" charset="0"/>
              </a:rPr>
              <a:t>Designed for students to obtain their Class A </a:t>
            </a:r>
            <a:r>
              <a:rPr lang="en-US" sz="1800" b="1" i="0" u="none" strike="noStrike" baseline="0" dirty="0">
                <a:solidFill>
                  <a:srgbClr val="000000"/>
                </a:solidFill>
                <a:latin typeface="Calibri" panose="020F0502020204030204" pitchFamily="34" charset="0"/>
              </a:rPr>
              <a:t>Certificate Program </a:t>
            </a:r>
            <a:endParaRPr lang="en-US" sz="1800" b="0" i="0" u="none" strike="noStrike" baseline="0" dirty="0">
              <a:solidFill>
                <a:srgbClr val="000000"/>
              </a:solidFill>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This program is designed for individuals with little or no experience driving a commercial vehicle. It consists of </a:t>
            </a:r>
            <a:r>
              <a:rPr lang="en-US" sz="1800" b="0" i="0" u="none" strike="noStrike" baseline="0" dirty="0">
                <a:solidFill>
                  <a:srgbClr val="FF0000"/>
                </a:solidFill>
                <a:latin typeface="Calibri" panose="020F0502020204030204" pitchFamily="34" charset="0"/>
              </a:rPr>
              <a:t>102 hours of online learning</a:t>
            </a:r>
            <a:r>
              <a:rPr lang="en-US" sz="1800" b="0" i="0" u="none" strike="noStrike" baseline="0" dirty="0">
                <a:solidFill>
                  <a:srgbClr val="000000"/>
                </a:solidFill>
                <a:latin typeface="Calibri" panose="020F0502020204030204" pitchFamily="34" charset="0"/>
              </a:rPr>
              <a:t>, class and lab time and </a:t>
            </a:r>
            <a:r>
              <a:rPr lang="en-US" sz="1800" b="0" i="0" u="none" strike="noStrike" baseline="0" dirty="0">
                <a:solidFill>
                  <a:srgbClr val="FF0000"/>
                </a:solidFill>
                <a:latin typeface="Calibri" panose="020F0502020204030204" pitchFamily="34" charset="0"/>
              </a:rPr>
              <a:t>48 hours of driving </a:t>
            </a:r>
            <a:r>
              <a:rPr lang="en-US" sz="1800" b="0" i="0" u="none" strike="noStrike" baseline="0" dirty="0">
                <a:solidFill>
                  <a:srgbClr val="000000"/>
                </a:solidFill>
                <a:latin typeface="Calibri" panose="020F0502020204030204" pitchFamily="34" charset="0"/>
              </a:rPr>
              <a:t>including the State CDL Exam. It meets the Federal Motor Carrier Safety Administration (FMCSA) Entry Level Driver Training (ELDT) requirements. The program takes approximately </a:t>
            </a:r>
            <a:r>
              <a:rPr lang="en-US" sz="1800" b="0" i="0" u="none" strike="noStrike" baseline="0" dirty="0">
                <a:solidFill>
                  <a:srgbClr val="FF0000"/>
                </a:solidFill>
                <a:latin typeface="Calibri" panose="020F0502020204030204" pitchFamily="34" charset="0"/>
              </a:rPr>
              <a:t>5 weeks to complete. </a:t>
            </a:r>
            <a:endParaRPr lang="en-US" dirty="0">
              <a:solidFill>
                <a:srgbClr val="FF0000"/>
              </a:solidFill>
            </a:endParaRPr>
          </a:p>
        </p:txBody>
      </p:sp>
    </p:spTree>
    <p:custDataLst>
      <p:tags r:id="rId1"/>
    </p:custDataLst>
    <p:extLst>
      <p:ext uri="{BB962C8B-B14F-4D97-AF65-F5344CB8AC3E}">
        <p14:creationId xmlns:p14="http://schemas.microsoft.com/office/powerpoint/2010/main" val="2934115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SAGE Truck Driving Schools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sz="1800" b="1" i="0" u="none" strike="noStrike" baseline="0" dirty="0">
                <a:solidFill>
                  <a:srgbClr val="000000"/>
                </a:solidFill>
                <a:latin typeface="Calibri" panose="020F0502020204030204" pitchFamily="34" charset="0"/>
              </a:rPr>
              <a:t>TTD2150 (Tractor-Trailer 150 Hours) </a:t>
            </a:r>
            <a:r>
              <a:rPr lang="en-US" sz="1800" b="1" i="0" u="none" strike="noStrike" baseline="0" dirty="0">
                <a:solidFill>
                  <a:srgbClr val="FF0000"/>
                </a:solidFill>
                <a:latin typeface="Calibri" panose="020F0502020204030204" pitchFamily="34" charset="0"/>
              </a:rPr>
              <a:t>Essentials Course </a:t>
            </a:r>
            <a:r>
              <a:rPr lang="en-US" sz="1800" b="1" i="0" u="none" strike="noStrike" baseline="0" dirty="0">
                <a:solidFill>
                  <a:srgbClr val="000000"/>
                </a:solidFill>
                <a:latin typeface="Calibri" panose="020F0502020204030204" pitchFamily="34" charset="0"/>
              </a:rPr>
              <a:t>- </a:t>
            </a:r>
            <a:r>
              <a:rPr lang="en-US" sz="1800" b="1" i="1" u="none" strike="noStrike" baseline="0" dirty="0">
                <a:solidFill>
                  <a:srgbClr val="000000"/>
                </a:solidFill>
                <a:latin typeface="Calibri" panose="020F0502020204030204" pitchFamily="34" charset="0"/>
              </a:rPr>
              <a:t>Designed for students to obtain their Class A </a:t>
            </a:r>
            <a:r>
              <a:rPr lang="en-US" sz="1800" b="1" i="0" u="none" strike="noStrike" baseline="0" dirty="0">
                <a:solidFill>
                  <a:srgbClr val="000000"/>
                </a:solidFill>
                <a:latin typeface="Calibri" panose="020F0502020204030204" pitchFamily="34" charset="0"/>
              </a:rPr>
              <a:t>Certificate Program </a:t>
            </a:r>
            <a:endParaRPr lang="en-US" sz="1800" b="0" i="0" u="none" strike="noStrike" baseline="0" dirty="0">
              <a:solidFill>
                <a:srgbClr val="000000"/>
              </a:solidFill>
              <a:latin typeface="Calibri" panose="020F0502020204030204" pitchFamily="34" charset="0"/>
            </a:endParaRPr>
          </a:p>
          <a:p>
            <a:pPr marL="18288" indent="0">
              <a:buNone/>
            </a:pPr>
            <a:r>
              <a:rPr lang="en-US" sz="1800" b="0" i="0" u="none" strike="noStrike" baseline="0" dirty="0">
                <a:solidFill>
                  <a:srgbClr val="000000"/>
                </a:solidFill>
                <a:latin typeface="Calibri" panose="020F0502020204030204" pitchFamily="34" charset="0"/>
              </a:rPr>
              <a:t>This program is designed for individuals with little or no experience driving a commercial vehicle. It consists of </a:t>
            </a:r>
            <a:r>
              <a:rPr lang="en-US" sz="1800" b="0" i="0" u="none" strike="noStrike" baseline="0" dirty="0">
                <a:solidFill>
                  <a:srgbClr val="FF0000"/>
                </a:solidFill>
                <a:latin typeface="Calibri" panose="020F0502020204030204" pitchFamily="34" charset="0"/>
              </a:rPr>
              <a:t>102 hours of online learning</a:t>
            </a:r>
            <a:r>
              <a:rPr lang="en-US" sz="1800" b="0" i="0" u="none" strike="noStrike" baseline="0" dirty="0">
                <a:solidFill>
                  <a:srgbClr val="000000"/>
                </a:solidFill>
                <a:latin typeface="Calibri" panose="020F0502020204030204" pitchFamily="34" charset="0"/>
              </a:rPr>
              <a:t>, class and lab time and </a:t>
            </a:r>
            <a:r>
              <a:rPr lang="en-US" sz="1800" b="0" i="0" u="none" strike="noStrike" baseline="0" dirty="0">
                <a:solidFill>
                  <a:srgbClr val="FF0000"/>
                </a:solidFill>
                <a:latin typeface="Calibri" panose="020F0502020204030204" pitchFamily="34" charset="0"/>
              </a:rPr>
              <a:t>34 hours of driving</a:t>
            </a:r>
            <a:r>
              <a:rPr lang="en-US" sz="1800" b="0" i="0" u="none" strike="noStrike" baseline="0" dirty="0">
                <a:solidFill>
                  <a:srgbClr val="000000"/>
                </a:solidFill>
                <a:latin typeface="Calibri" panose="020F0502020204030204" pitchFamily="34" charset="0"/>
              </a:rPr>
              <a:t> including the State CDL Exam. It meets the Federal Motor Carrier Safety Administration (FMCSA) Entry Level Driver Training (ELDT) requirements. The program takes approximately </a:t>
            </a:r>
            <a:r>
              <a:rPr lang="en-US" sz="1800" b="0" i="0" u="none" strike="noStrike" baseline="0" dirty="0">
                <a:solidFill>
                  <a:srgbClr val="FF0000"/>
                </a:solidFill>
                <a:latin typeface="Calibri" panose="020F0502020204030204" pitchFamily="34" charset="0"/>
              </a:rPr>
              <a:t>4 weeks to complete</a:t>
            </a:r>
            <a:r>
              <a:rPr lang="en-US" sz="1800" b="0" i="0" u="none" strike="noStrike" baseline="0" dirty="0">
                <a:solidFill>
                  <a:srgbClr val="000000"/>
                </a:solidFill>
                <a:latin typeface="Calibri" panose="020F0502020204030204" pitchFamily="34" charset="0"/>
              </a:rPr>
              <a:t>. </a:t>
            </a:r>
            <a:endParaRPr lang="en-US" dirty="0"/>
          </a:p>
        </p:txBody>
      </p:sp>
    </p:spTree>
    <p:custDataLst>
      <p:tags r:id="rId1"/>
    </p:custDataLst>
    <p:extLst>
      <p:ext uri="{BB962C8B-B14F-4D97-AF65-F5344CB8AC3E}">
        <p14:creationId xmlns:p14="http://schemas.microsoft.com/office/powerpoint/2010/main" val="2218282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SAGE Truck Driving Schools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sz="1800" b="1" i="0" u="none" strike="noStrike" baseline="0" dirty="0">
                <a:solidFill>
                  <a:srgbClr val="000000"/>
                </a:solidFill>
                <a:latin typeface="Calibri" panose="020F0502020204030204" pitchFamily="34" charset="0"/>
              </a:rPr>
              <a:t>TTD80 (Tractor-Trailer 80 Hours) </a:t>
            </a:r>
            <a:r>
              <a:rPr lang="en-US" sz="1800" b="1" i="0" u="none" strike="noStrike" baseline="0" dirty="0">
                <a:solidFill>
                  <a:srgbClr val="FF0000"/>
                </a:solidFill>
                <a:latin typeface="Calibri" panose="020F0502020204030204" pitchFamily="34" charset="0"/>
              </a:rPr>
              <a:t>Essentials Course </a:t>
            </a:r>
            <a:r>
              <a:rPr lang="en-US" sz="1800" b="1" i="0" u="none" strike="noStrike" baseline="0" dirty="0">
                <a:solidFill>
                  <a:srgbClr val="000000"/>
                </a:solidFill>
                <a:latin typeface="Calibri" panose="020F0502020204030204" pitchFamily="34" charset="0"/>
              </a:rPr>
              <a:t>- </a:t>
            </a:r>
            <a:r>
              <a:rPr lang="en-US" sz="1800" b="1" i="1" u="none" strike="noStrike" baseline="0" dirty="0">
                <a:solidFill>
                  <a:srgbClr val="000000"/>
                </a:solidFill>
                <a:latin typeface="Calibri" panose="020F0502020204030204" pitchFamily="34" charset="0"/>
              </a:rPr>
              <a:t>Designed for students to obtain their Class A </a:t>
            </a:r>
            <a:r>
              <a:rPr lang="en-US" sz="1800" b="1" i="0" u="none" strike="noStrike" baseline="0" dirty="0">
                <a:solidFill>
                  <a:srgbClr val="000000"/>
                </a:solidFill>
                <a:latin typeface="Calibri" panose="020F0502020204030204" pitchFamily="34" charset="0"/>
              </a:rPr>
              <a:t>Certificate Program </a:t>
            </a:r>
            <a:endParaRPr lang="en-US" sz="1800" b="0" i="0" u="none" strike="noStrike" baseline="0" dirty="0">
              <a:solidFill>
                <a:srgbClr val="000000"/>
              </a:solidFill>
              <a:latin typeface="Calibri" panose="020F0502020204030204" pitchFamily="34" charset="0"/>
            </a:endParaRPr>
          </a:p>
          <a:p>
            <a:pPr marL="18288" indent="0">
              <a:buNone/>
            </a:pPr>
            <a:r>
              <a:rPr lang="en-US" sz="1800" b="0" i="0" u="none" strike="noStrike" baseline="0" dirty="0">
                <a:solidFill>
                  <a:srgbClr val="000000"/>
                </a:solidFill>
                <a:latin typeface="Calibri" panose="020F0502020204030204" pitchFamily="34" charset="0"/>
              </a:rPr>
              <a:t>This program is designed for </a:t>
            </a:r>
            <a:r>
              <a:rPr lang="en-US" sz="1800" b="0" i="0" u="none" strike="noStrike" baseline="0" dirty="0">
                <a:solidFill>
                  <a:srgbClr val="FF0000"/>
                </a:solidFill>
                <a:latin typeface="Calibri" panose="020F0502020204030204" pitchFamily="34" charset="0"/>
              </a:rPr>
              <a:t>individuals with driving experience </a:t>
            </a:r>
            <a:r>
              <a:rPr lang="en-US" sz="1800" b="0" i="0" u="none" strike="noStrike" baseline="0" dirty="0">
                <a:solidFill>
                  <a:srgbClr val="000000"/>
                </a:solidFill>
                <a:latin typeface="Calibri" panose="020F0502020204030204" pitchFamily="34" charset="0"/>
              </a:rPr>
              <a:t>in a commercial vehicle. It consists of </a:t>
            </a:r>
            <a:r>
              <a:rPr lang="en-US" sz="1800" b="0" i="0" u="none" strike="noStrike" baseline="0" dirty="0">
                <a:solidFill>
                  <a:srgbClr val="FF0000"/>
                </a:solidFill>
                <a:latin typeface="Calibri" panose="020F0502020204030204" pitchFamily="34" charset="0"/>
              </a:rPr>
              <a:t>50 hours of online learning</a:t>
            </a:r>
            <a:r>
              <a:rPr lang="en-US" sz="1800" b="0" i="0" u="none" strike="noStrike" baseline="0" dirty="0">
                <a:solidFill>
                  <a:srgbClr val="000000"/>
                </a:solidFill>
                <a:latin typeface="Calibri" panose="020F0502020204030204" pitchFamily="34" charset="0"/>
              </a:rPr>
              <a:t>, class and lab time and </a:t>
            </a:r>
            <a:r>
              <a:rPr lang="en-US" sz="1800" b="0" i="0" u="none" strike="noStrike" baseline="0" dirty="0">
                <a:solidFill>
                  <a:srgbClr val="FF0000"/>
                </a:solidFill>
                <a:latin typeface="Calibri" panose="020F0502020204030204" pitchFamily="34" charset="0"/>
              </a:rPr>
              <a:t>32 hours of driving</a:t>
            </a:r>
            <a:r>
              <a:rPr lang="en-US" sz="1800" b="0" i="0" u="none" strike="noStrike" baseline="0" dirty="0">
                <a:solidFill>
                  <a:srgbClr val="000000"/>
                </a:solidFill>
                <a:latin typeface="Calibri" panose="020F0502020204030204" pitchFamily="34" charset="0"/>
              </a:rPr>
              <a:t> including the State CDL Exam. It meets the Federal Motor Carrier Safety Administration (FMCSA) Entry Level Driver Training (ELDT) requirements. The program takes approximately </a:t>
            </a:r>
            <a:r>
              <a:rPr lang="en-US" sz="1800" b="0" i="0" u="none" strike="noStrike" baseline="0" dirty="0">
                <a:solidFill>
                  <a:srgbClr val="FF0000"/>
                </a:solidFill>
                <a:latin typeface="Calibri" panose="020F0502020204030204" pitchFamily="34" charset="0"/>
              </a:rPr>
              <a:t>4-5 weeks to complete</a:t>
            </a:r>
            <a:r>
              <a:rPr lang="en-US" sz="1800" b="0" i="0" u="none" strike="noStrike" baseline="0" dirty="0">
                <a:solidFill>
                  <a:srgbClr val="000000"/>
                </a:solidFill>
                <a:latin typeface="Calibri" panose="020F0502020204030204" pitchFamily="34" charset="0"/>
              </a:rPr>
              <a:t>. </a:t>
            </a:r>
            <a:endParaRPr lang="en-US" dirty="0"/>
          </a:p>
        </p:txBody>
      </p:sp>
    </p:spTree>
    <p:custDataLst>
      <p:tags r:id="rId1"/>
    </p:custDataLst>
    <p:extLst>
      <p:ext uri="{BB962C8B-B14F-4D97-AF65-F5344CB8AC3E}">
        <p14:creationId xmlns:p14="http://schemas.microsoft.com/office/powerpoint/2010/main" val="1079500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SAGE Truck Driving Schools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sz="1800" b="1" i="0" u="none" strike="noStrike" baseline="0" dirty="0">
                <a:solidFill>
                  <a:srgbClr val="000000"/>
                </a:solidFill>
                <a:latin typeface="Calibri" panose="020F0502020204030204" pitchFamily="34" charset="0"/>
              </a:rPr>
              <a:t>Class B Straight Truck (Straight Truck 28 Hours) Beginner Course - </a:t>
            </a:r>
            <a:r>
              <a:rPr lang="en-US" sz="1800" b="1" i="1" u="none" strike="noStrike" baseline="0" dirty="0">
                <a:solidFill>
                  <a:srgbClr val="000000"/>
                </a:solidFill>
                <a:latin typeface="Calibri" panose="020F0502020204030204" pitchFamily="34" charset="0"/>
              </a:rPr>
              <a:t>Designed for students to obtain their Class B </a:t>
            </a:r>
            <a:endParaRPr lang="en-US" sz="1800" b="0" i="0" u="none" strike="noStrike" baseline="0" dirty="0">
              <a:solidFill>
                <a:srgbClr val="000000"/>
              </a:solidFill>
              <a:latin typeface="Calibri" panose="020F0502020204030204" pitchFamily="34" charset="0"/>
            </a:endParaRPr>
          </a:p>
          <a:p>
            <a:pPr marL="18288" indent="0">
              <a:buNone/>
            </a:pPr>
            <a:r>
              <a:rPr lang="en-US" sz="1800" b="0" i="0" u="none" strike="noStrike" baseline="0" dirty="0">
                <a:solidFill>
                  <a:srgbClr val="000000"/>
                </a:solidFill>
                <a:latin typeface="Calibri" panose="020F0502020204030204" pitchFamily="34" charset="0"/>
              </a:rPr>
              <a:t>This program is designed for individuals with little or no experience driving a commercial vehicle. It consists of </a:t>
            </a:r>
            <a:r>
              <a:rPr lang="en-US" sz="1800" b="0" i="0" u="none" strike="noStrike" baseline="0" dirty="0">
                <a:solidFill>
                  <a:srgbClr val="FF0000"/>
                </a:solidFill>
                <a:latin typeface="Calibri" panose="020F0502020204030204" pitchFamily="34" charset="0"/>
              </a:rPr>
              <a:t>12 hours of online learning</a:t>
            </a:r>
            <a:r>
              <a:rPr lang="en-US" sz="1800" b="0" i="0" u="none" strike="noStrike" baseline="0" dirty="0">
                <a:solidFill>
                  <a:srgbClr val="000000"/>
                </a:solidFill>
                <a:latin typeface="Calibri" panose="020F0502020204030204" pitchFamily="34" charset="0"/>
              </a:rPr>
              <a:t>, class and lab time and </a:t>
            </a:r>
            <a:r>
              <a:rPr lang="en-US" sz="1800" b="0" i="0" u="none" strike="noStrike" baseline="0" dirty="0">
                <a:solidFill>
                  <a:srgbClr val="FF0000"/>
                </a:solidFill>
                <a:latin typeface="Calibri" panose="020F0502020204030204" pitchFamily="34" charset="0"/>
              </a:rPr>
              <a:t>16 hours of driving</a:t>
            </a:r>
            <a:r>
              <a:rPr lang="en-US" sz="1800" b="0" i="0" u="none" strike="noStrike" baseline="0" dirty="0">
                <a:solidFill>
                  <a:srgbClr val="000000"/>
                </a:solidFill>
                <a:latin typeface="Calibri" panose="020F0502020204030204" pitchFamily="34" charset="0"/>
              </a:rPr>
              <a:t> including the State CDL Exam. It meets the Federal Motor Carrier Safety Administration (FMCSA) Entry Level Driver Training (ELDT) requirements. The program takes approximately </a:t>
            </a:r>
            <a:r>
              <a:rPr lang="en-US" sz="1800" b="0" i="0" u="none" strike="noStrike" baseline="0" dirty="0">
                <a:solidFill>
                  <a:srgbClr val="FF0000"/>
                </a:solidFill>
                <a:latin typeface="Calibri" panose="020F0502020204030204" pitchFamily="34" charset="0"/>
              </a:rPr>
              <a:t>3-4 weeks to complete</a:t>
            </a:r>
            <a:r>
              <a:rPr lang="en-US" sz="1800" b="0" i="0" u="none" strike="noStrike" baseline="0" dirty="0">
                <a:solidFill>
                  <a:srgbClr val="000000"/>
                </a:solidFill>
                <a:latin typeface="Calibri" panose="020F0502020204030204" pitchFamily="34" charset="0"/>
              </a:rPr>
              <a:t>. </a:t>
            </a:r>
            <a:endParaRPr lang="en-US" dirty="0"/>
          </a:p>
        </p:txBody>
      </p:sp>
    </p:spTree>
    <p:custDataLst>
      <p:tags r:id="rId1"/>
    </p:custDataLst>
    <p:extLst>
      <p:ext uri="{BB962C8B-B14F-4D97-AF65-F5344CB8AC3E}">
        <p14:creationId xmlns:p14="http://schemas.microsoft.com/office/powerpoint/2010/main" val="2815526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wo people sitting at a table&#10;&#10;Description automatically generated with medium confidence">
            <a:extLst>
              <a:ext uri="{FF2B5EF4-FFF2-40B4-BE49-F238E27FC236}">
                <a16:creationId xmlns:a16="http://schemas.microsoft.com/office/drawing/2014/main" id="{14C20A09-440D-321D-ADE3-F6D021C550B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28699" y="1428750"/>
            <a:ext cx="7449503" cy="3352800"/>
          </a:xfrm>
        </p:spPr>
      </p:pic>
      <p:pic>
        <p:nvPicPr>
          <p:cNvPr id="7" name="Picture 6" descr="Text&#10;&#10;Description automatically generated with medium confidence">
            <a:extLst>
              <a:ext uri="{FF2B5EF4-FFF2-40B4-BE49-F238E27FC236}">
                <a16:creationId xmlns:a16="http://schemas.microsoft.com/office/drawing/2014/main" id="{59C4BE1B-EC0D-8429-BE8F-6BA1F6E917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47562"/>
            <a:ext cx="4267200" cy="1093545"/>
          </a:xfrm>
          <a:prstGeom prst="rect">
            <a:avLst/>
          </a:prstGeom>
        </p:spPr>
      </p:pic>
    </p:spTree>
    <p:custDataLst>
      <p:tags r:id="rId1"/>
    </p:custDataLst>
    <p:extLst>
      <p:ext uri="{BB962C8B-B14F-4D97-AF65-F5344CB8AC3E}">
        <p14:creationId xmlns:p14="http://schemas.microsoft.com/office/powerpoint/2010/main" val="2355482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Trainer Provider Requirements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Utilize a facility that meets the criteria set forth in 380.79</a:t>
            </a:r>
          </a:p>
          <a:p>
            <a:r>
              <a:rPr lang="en-US" dirty="0"/>
              <a:t>Training providers classroom and range facility must comply with all applicable Federal, State and/or local statues and regulations.</a:t>
            </a:r>
          </a:p>
          <a:p>
            <a:endParaRPr lang="en-US" dirty="0"/>
          </a:p>
        </p:txBody>
      </p:sp>
    </p:spTree>
    <p:custDataLst>
      <p:tags r:id="rId1"/>
    </p:custDataLst>
    <p:extLst>
      <p:ext uri="{BB962C8B-B14F-4D97-AF65-F5344CB8AC3E}">
        <p14:creationId xmlns:p14="http://schemas.microsoft.com/office/powerpoint/2010/main" val="3066585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Trainer Provider Requirements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Utilize vehicles that meet the criteria set forth in 380.71</a:t>
            </a:r>
          </a:p>
          <a:p>
            <a:r>
              <a:rPr lang="en-US" dirty="0"/>
              <a:t>All vehicles used in the behind-the-wheel training must comply with all applicable Federal and State safety requirements</a:t>
            </a:r>
          </a:p>
          <a:p>
            <a:r>
              <a:rPr lang="en-US" dirty="0"/>
              <a:t>Training vehicles must be in the group and type that driver-trainees intend to operate for their CDL skills test</a:t>
            </a:r>
          </a:p>
          <a:p>
            <a:endParaRPr lang="en-US" dirty="0"/>
          </a:p>
          <a:p>
            <a:endParaRPr lang="en-US" dirty="0"/>
          </a:p>
        </p:txBody>
      </p:sp>
    </p:spTree>
    <p:custDataLst>
      <p:tags r:id="rId1"/>
    </p:custDataLst>
    <p:extLst>
      <p:ext uri="{BB962C8B-B14F-4D97-AF65-F5344CB8AC3E}">
        <p14:creationId xmlns:p14="http://schemas.microsoft.com/office/powerpoint/2010/main" val="3922266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Trainer Provider Requirements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Utilize driver training instructors that meet the criteria set forth in 380.713</a:t>
            </a:r>
          </a:p>
          <a:p>
            <a:pPr marL="18288" indent="0">
              <a:buNone/>
            </a:pPr>
            <a:r>
              <a:rPr lang="en-US" dirty="0"/>
              <a:t>Behind-the-Wheel (BTW) Instructor</a:t>
            </a:r>
          </a:p>
          <a:p>
            <a:r>
              <a:rPr lang="en-US" sz="2000" dirty="0"/>
              <a:t>Holds CDL and Endorsements to operate training vehicle</a:t>
            </a:r>
          </a:p>
          <a:p>
            <a:r>
              <a:rPr lang="en-US" sz="2000" dirty="0"/>
              <a:t>Has at least 2-years of experience driving or training</a:t>
            </a:r>
          </a:p>
          <a:p>
            <a:r>
              <a:rPr lang="en-US" sz="2000" dirty="0"/>
              <a:t>Meets all applicable State qualifications requirements for CMV instructors</a:t>
            </a:r>
          </a:p>
          <a:p>
            <a:r>
              <a:rPr lang="en-US" sz="2000" dirty="0"/>
              <a:t>Prohibited from training for 2 years if CDL has been cancelled, suspended or revoked for any of the disqualifying offenses identified in 383.51</a:t>
            </a:r>
          </a:p>
          <a:p>
            <a:endParaRPr lang="en-US" sz="2000" dirty="0"/>
          </a:p>
          <a:p>
            <a:endParaRPr lang="en-US" dirty="0"/>
          </a:p>
        </p:txBody>
      </p:sp>
    </p:spTree>
    <p:custDataLst>
      <p:tags r:id="rId1"/>
    </p:custDataLst>
    <p:extLst>
      <p:ext uri="{BB962C8B-B14F-4D97-AF65-F5344CB8AC3E}">
        <p14:creationId xmlns:p14="http://schemas.microsoft.com/office/powerpoint/2010/main" val="908563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Disqualification of Drivers (383.51)</a:t>
            </a:r>
          </a:p>
        </p:txBody>
      </p:sp>
      <p:sp>
        <p:nvSpPr>
          <p:cNvPr id="13" name="Content Placeholder 12">
            <a:extLst>
              <a:ext uri="{FF2B5EF4-FFF2-40B4-BE49-F238E27FC236}">
                <a16:creationId xmlns:a16="http://schemas.microsoft.com/office/drawing/2014/main" id="{1E28FB12-A992-4B26-B7C4-A02938B5FCA2}"/>
              </a:ext>
            </a:extLst>
          </p:cNvPr>
          <p:cNvSpPr>
            <a:spLocks noGrp="1"/>
          </p:cNvSpPr>
          <p:nvPr>
            <p:ph idx="1"/>
          </p:nvPr>
        </p:nvSpPr>
        <p:spPr>
          <a:xfrm>
            <a:off x="762000" y="742951"/>
            <a:ext cx="8077200" cy="3124199"/>
          </a:xfrm>
        </p:spPr>
        <p:txBody>
          <a:bodyPr/>
          <a:lstStyle/>
          <a:p>
            <a:pPr marL="18288" indent="0">
              <a:buNone/>
            </a:pPr>
            <a:r>
              <a:rPr lang="en-US" sz="1800" b="1"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If an employer knows, or reasonably should know</a:t>
            </a:r>
            <a:r>
              <a:rPr lang="en-US" sz="18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 that a driver is disqualified, it must not allow the disqualified driver to operate a CMV. See </a:t>
            </a:r>
            <a:r>
              <a:rPr lang="en-US" sz="1800" u="sng" dirty="0">
                <a:solidFill>
                  <a:srgbClr val="0071BC"/>
                </a:solidFill>
                <a:effectLst/>
                <a:latin typeface="Source Sans Pro" panose="020B0503030403020204" pitchFamily="34" charset="0"/>
                <a:ea typeface="Times New Roman" panose="02020603050405020304" pitchFamily="18" charset="0"/>
                <a:cs typeface="Times New Roman" panose="02020603050405020304" pitchFamily="18" charset="0"/>
                <a:hlinkClick r:id="rId3"/>
              </a:rPr>
              <a:t>49 CFR 383.37</a:t>
            </a:r>
            <a:r>
              <a:rPr lang="en-US" sz="18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 The disqualification period of a driver is determined by the offense and the driver’s record of prior convictions. There are separate disqualification tables for the following types of offenses in </a:t>
            </a:r>
            <a:r>
              <a:rPr lang="en-US" sz="1800" u="sng" dirty="0">
                <a:solidFill>
                  <a:srgbClr val="0071BC"/>
                </a:solidFill>
                <a:effectLst/>
                <a:latin typeface="Source Sans Pro" panose="020B0503030403020204" pitchFamily="34" charset="0"/>
                <a:ea typeface="Times New Roman" panose="02020603050405020304" pitchFamily="18" charset="0"/>
                <a:cs typeface="Times New Roman" panose="02020603050405020304" pitchFamily="18" charset="0"/>
                <a:hlinkClick r:id="rId4"/>
              </a:rPr>
              <a:t>49 CFR 383.51</a:t>
            </a:r>
            <a:r>
              <a:rPr lang="en-US" sz="18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 major offenses, serious offenses, railroad-highway grade crossing offenses, and violations of out-of-service orders. Major and serious offenses require driver disqualification even if the CDL holder is driving a non-CMV.</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2414359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2D490C-3B06-42E0-8D78-305EC214F8C1}"/>
              </a:ext>
            </a:extLst>
          </p:cNvPr>
          <p:cNvSpPr>
            <a:spLocks noGrp="1"/>
          </p:cNvSpPr>
          <p:nvPr>
            <p:ph sz="half" idx="2"/>
          </p:nvPr>
        </p:nvSpPr>
        <p:spPr>
          <a:xfrm>
            <a:off x="4648200" y="952500"/>
            <a:ext cx="4038600" cy="993280"/>
          </a:xfrm>
        </p:spPr>
        <p:txBody>
          <a:bodyPr/>
          <a:lstStyle/>
          <a:p>
            <a:pPr marL="18288" indent="0">
              <a:buNone/>
            </a:pPr>
            <a:r>
              <a:rPr lang="en-US" dirty="0"/>
              <a:t>On-site training and demonstrations</a:t>
            </a:r>
          </a:p>
        </p:txBody>
      </p:sp>
      <p:sp>
        <p:nvSpPr>
          <p:cNvPr id="2" name="Title 1">
            <a:extLst>
              <a:ext uri="{FF2B5EF4-FFF2-40B4-BE49-F238E27FC236}">
                <a16:creationId xmlns:a16="http://schemas.microsoft.com/office/drawing/2014/main" id="{D3366DB5-8DCD-40A3-B7F6-367306A9A639}"/>
              </a:ext>
            </a:extLst>
          </p:cNvPr>
          <p:cNvSpPr>
            <a:spLocks noGrp="1"/>
          </p:cNvSpPr>
          <p:nvPr>
            <p:ph type="title"/>
          </p:nvPr>
        </p:nvSpPr>
        <p:spPr/>
        <p:txBody>
          <a:bodyPr/>
          <a:lstStyle/>
          <a:p>
            <a:r>
              <a:rPr lang="en-US" dirty="0"/>
              <a:t>MRO </a:t>
            </a:r>
            <a:r>
              <a:rPr lang="en-US" b="0" dirty="0"/>
              <a:t>Demo Trucks </a:t>
            </a:r>
          </a:p>
        </p:txBody>
      </p:sp>
      <p:pic>
        <p:nvPicPr>
          <p:cNvPr id="6" name="Picture Placeholder 5">
            <a:extLst>
              <a:ext uri="{FF2B5EF4-FFF2-40B4-BE49-F238E27FC236}">
                <a16:creationId xmlns:a16="http://schemas.microsoft.com/office/drawing/2014/main" id="{11C07A31-B767-4673-BAD6-B23818BC9A5A}"/>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8572" t="2869" r="16973" b="6968"/>
          <a:stretch/>
        </p:blipFill>
        <p:spPr>
          <a:xfrm>
            <a:off x="0" y="895350"/>
            <a:ext cx="4557103" cy="4248149"/>
          </a:xfrm>
        </p:spPr>
      </p:pic>
      <p:pic>
        <p:nvPicPr>
          <p:cNvPr id="5" name="Picture 4">
            <a:extLst>
              <a:ext uri="{FF2B5EF4-FFF2-40B4-BE49-F238E27FC236}">
                <a16:creationId xmlns:a16="http://schemas.microsoft.com/office/drawing/2014/main" id="{58A64D21-BF1F-49E7-8A77-AA260D8046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263" t="19372" r="20224" b="20116"/>
          <a:stretch/>
        </p:blipFill>
        <p:spPr>
          <a:xfrm>
            <a:off x="4800600" y="2373248"/>
            <a:ext cx="1248884" cy="808102"/>
          </a:xfrm>
          <a:prstGeom prst="rect">
            <a:avLst/>
          </a:prstGeom>
        </p:spPr>
      </p:pic>
      <p:pic>
        <p:nvPicPr>
          <p:cNvPr id="10" name="Picture 9">
            <a:extLst>
              <a:ext uri="{FF2B5EF4-FFF2-40B4-BE49-F238E27FC236}">
                <a16:creationId xmlns:a16="http://schemas.microsoft.com/office/drawing/2014/main" id="{B3C1F2A9-BDF7-43C8-9020-E09C4AD19A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761" t="6718" r="20810" b="11710"/>
          <a:stretch/>
        </p:blipFill>
        <p:spPr>
          <a:xfrm>
            <a:off x="4800600" y="3743912"/>
            <a:ext cx="1248884" cy="1055912"/>
          </a:xfrm>
          <a:prstGeom prst="rect">
            <a:avLst/>
          </a:prstGeom>
        </p:spPr>
      </p:pic>
      <p:pic>
        <p:nvPicPr>
          <p:cNvPr id="12" name="Picture 11">
            <a:extLst>
              <a:ext uri="{FF2B5EF4-FFF2-40B4-BE49-F238E27FC236}">
                <a16:creationId xmlns:a16="http://schemas.microsoft.com/office/drawing/2014/main" id="{C026C8B2-E872-4FE0-AF8A-825E9FF1DD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960" t="17448" r="19236" b="20747"/>
          <a:stretch/>
        </p:blipFill>
        <p:spPr>
          <a:xfrm>
            <a:off x="7745168" y="2266037"/>
            <a:ext cx="1246432" cy="806514"/>
          </a:xfrm>
          <a:prstGeom prst="rect">
            <a:avLst/>
          </a:prstGeom>
        </p:spPr>
      </p:pic>
      <p:pic>
        <p:nvPicPr>
          <p:cNvPr id="14" name="Picture 13">
            <a:extLst>
              <a:ext uri="{FF2B5EF4-FFF2-40B4-BE49-F238E27FC236}">
                <a16:creationId xmlns:a16="http://schemas.microsoft.com/office/drawing/2014/main" id="{5B737558-01F6-49C5-8EDB-715A5E322E2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5516" t="12258" r="15632" b="18890"/>
          <a:stretch/>
        </p:blipFill>
        <p:spPr>
          <a:xfrm>
            <a:off x="6236337" y="2172199"/>
            <a:ext cx="1475446" cy="954700"/>
          </a:xfrm>
          <a:prstGeom prst="rect">
            <a:avLst/>
          </a:prstGeom>
        </p:spPr>
      </p:pic>
      <p:pic>
        <p:nvPicPr>
          <p:cNvPr id="16" name="Picture 15">
            <a:extLst>
              <a:ext uri="{FF2B5EF4-FFF2-40B4-BE49-F238E27FC236}">
                <a16:creationId xmlns:a16="http://schemas.microsoft.com/office/drawing/2014/main" id="{9608C8E3-F653-4A37-B453-A4AD6465E08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6562" t="9466" r="13733" b="15126"/>
          <a:stretch/>
        </p:blipFill>
        <p:spPr>
          <a:xfrm>
            <a:off x="7787983" y="3823932"/>
            <a:ext cx="1279817" cy="895871"/>
          </a:xfrm>
          <a:prstGeom prst="rect">
            <a:avLst/>
          </a:prstGeom>
        </p:spPr>
      </p:pic>
      <p:pic>
        <p:nvPicPr>
          <p:cNvPr id="7" name="Picture 6" descr="Icon&#10;&#10;Description automatically generated">
            <a:extLst>
              <a:ext uri="{FF2B5EF4-FFF2-40B4-BE49-F238E27FC236}">
                <a16:creationId xmlns:a16="http://schemas.microsoft.com/office/drawing/2014/main" id="{398E5822-EB07-44B2-9424-0E8FBE6A02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68837" y="3743912"/>
            <a:ext cx="1074963" cy="954700"/>
          </a:xfrm>
          <a:prstGeom prst="rect">
            <a:avLst/>
          </a:prstGeom>
        </p:spPr>
      </p:pic>
    </p:spTree>
    <p:custDataLst>
      <p:tags r:id="rId1"/>
    </p:custDataLst>
    <p:extLst>
      <p:ext uri="{BB962C8B-B14F-4D97-AF65-F5344CB8AC3E}">
        <p14:creationId xmlns:p14="http://schemas.microsoft.com/office/powerpoint/2010/main" val="3418017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Disqualification of Drivers (383.51)</a:t>
            </a:r>
          </a:p>
        </p:txBody>
      </p:sp>
      <p:sp>
        <p:nvSpPr>
          <p:cNvPr id="5" name="Content Placeholder 4">
            <a:extLst>
              <a:ext uri="{FF2B5EF4-FFF2-40B4-BE49-F238E27FC236}">
                <a16:creationId xmlns:a16="http://schemas.microsoft.com/office/drawing/2014/main" id="{1CF3597A-49EA-4037-AF39-725A024D56DB}"/>
              </a:ext>
            </a:extLst>
          </p:cNvPr>
          <p:cNvSpPr>
            <a:spLocks noGrp="1"/>
          </p:cNvSpPr>
          <p:nvPr>
            <p:ph idx="1"/>
          </p:nvPr>
        </p:nvSpPr>
        <p:spPr>
          <a:xfrm>
            <a:off x="762000" y="742950"/>
            <a:ext cx="7620000" cy="4400549"/>
          </a:xfrm>
        </p:spPr>
        <p:txBody>
          <a:bodyPr/>
          <a:lstStyle/>
          <a:p>
            <a:pPr marL="0" marR="0" indent="0">
              <a:lnSpc>
                <a:spcPct val="107000"/>
              </a:lnSpc>
              <a:spcBef>
                <a:spcPts val="300"/>
              </a:spcBef>
              <a:spcAft>
                <a:spcPts val="600"/>
              </a:spcAft>
              <a:buNone/>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Major offenses require a minimum disqualification of one year and include the following: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Driving under the influence of alcohol as prescribed by State law.</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Driving under the influence of a controlled substance.</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Having an alcohol concentration of .04 or greater while operating a CMV.</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Refusing to take an alcohol test as required by implied consent laws or regulations.</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Leaving the scene of an accident.</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Using the vehicle to commit a felony.</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Driving a CMV while revoked, suspended, canceled or disqualified as a result of prior violations committed while operating a CMV.</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Causing a fatality through the negligent operation of a CMV.</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6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Using the vehicle in the commission of a felony involving the manufacturing, distributing, or dispensing of a controlled substance (mandatory lifetime disqualification).</a:t>
            </a:r>
            <a:endParaRPr lang="en-US" sz="16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4225175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Disqualification of Drivers (383.51)</a:t>
            </a:r>
          </a:p>
        </p:txBody>
      </p:sp>
      <p:sp>
        <p:nvSpPr>
          <p:cNvPr id="5" name="Content Placeholder 4">
            <a:extLst>
              <a:ext uri="{FF2B5EF4-FFF2-40B4-BE49-F238E27FC236}">
                <a16:creationId xmlns:a16="http://schemas.microsoft.com/office/drawing/2014/main" id="{377A5BB7-5959-403C-AF84-99B3B9CFABD3}"/>
              </a:ext>
            </a:extLst>
          </p:cNvPr>
          <p:cNvSpPr>
            <a:spLocks noGrp="1"/>
          </p:cNvSpPr>
          <p:nvPr>
            <p:ph idx="1"/>
          </p:nvPr>
        </p:nvSpPr>
        <p:spPr/>
        <p:txBody>
          <a:bodyPr/>
          <a:lstStyle/>
          <a:p>
            <a:pPr marL="0" marR="0" indent="0">
              <a:lnSpc>
                <a:spcPct val="107000"/>
              </a:lnSpc>
              <a:spcBef>
                <a:spcPts val="300"/>
              </a:spcBef>
              <a:spcAft>
                <a:spcPts val="600"/>
              </a:spcAft>
              <a:buNone/>
            </a:pPr>
            <a:r>
              <a:rPr lang="en-US" sz="18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Serious offenses require a minimum disqualification of 60 days and include the following: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Speeding excessively (15 mph or more over the speed limit).</a:t>
            </a:r>
            <a:endParaRPr lang="en-US" sz="18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Driving recklessly.</a:t>
            </a:r>
            <a:endParaRPr lang="en-US" sz="18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Making improper or erratic traffic lane changes.</a:t>
            </a:r>
            <a:endParaRPr lang="en-US" sz="18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323A45"/>
                </a:solidFill>
                <a:effectLst/>
                <a:latin typeface="Source Sans Pro" panose="020B0503030403020204" pitchFamily="34" charset="0"/>
                <a:ea typeface="Times New Roman" panose="02020603050405020304" pitchFamily="18" charset="0"/>
                <a:cs typeface="Times New Roman" panose="02020603050405020304" pitchFamily="18" charset="0"/>
              </a:rPr>
              <a:t>Following the vehicle ahead too closely.</a:t>
            </a: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323A45"/>
                </a:solidFill>
                <a:latin typeface="Source Sans Pro" panose="020B0503030403020204" pitchFamily="34" charset="0"/>
                <a:ea typeface="Calibri" panose="020F0502020204030204" pitchFamily="34" charset="0"/>
                <a:cs typeface="Times New Roman" panose="02020603050405020304" pitchFamily="18" charset="0"/>
              </a:rPr>
              <a:t>Driving a CMV without a CLP or CDL</a:t>
            </a:r>
          </a:p>
          <a:p>
            <a:pPr marL="342900" marR="0" lvl="0" indent="-342900">
              <a:lnSpc>
                <a:spcPct val="107000"/>
              </a:lnSpc>
              <a:spcBef>
                <a:spcPts val="0"/>
              </a:spcBef>
              <a:spcAft>
                <a:spcPts val="600"/>
              </a:spcAft>
              <a:buSzPts val="1000"/>
              <a:buFont typeface="Symbol" panose="05050102010706020507" pitchFamily="18" charset="2"/>
              <a:buChar char=""/>
              <a:tabLst>
                <a:tab pos="457200" algn="l"/>
              </a:tabLst>
            </a:pPr>
            <a:r>
              <a:rPr lang="en-US" sz="1800" dirty="0">
                <a:solidFill>
                  <a:srgbClr val="323A45"/>
                </a:solidFill>
                <a:effectLst/>
                <a:latin typeface="Source Sans Pro" panose="020B0503030403020204" pitchFamily="34" charset="0"/>
                <a:ea typeface="Calibri" panose="020F0502020204030204" pitchFamily="34" charset="0"/>
                <a:cs typeface="Times New Roman" panose="02020603050405020304" pitchFamily="18" charset="0"/>
              </a:rPr>
              <a:t>Violating a State texting or handheld cell use while driving.</a:t>
            </a:r>
            <a:endParaRPr lang="en-US" sz="1800" dirty="0">
              <a:solidFill>
                <a:srgbClr val="323A45"/>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8682998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6A568-E0AD-8EB0-4097-D8A53A2A090D}"/>
              </a:ext>
            </a:extLst>
          </p:cNvPr>
          <p:cNvSpPr>
            <a:spLocks noGrp="1"/>
          </p:cNvSpPr>
          <p:nvPr>
            <p:ph type="title"/>
          </p:nvPr>
        </p:nvSpPr>
        <p:spPr/>
        <p:txBody>
          <a:bodyPr/>
          <a:lstStyle/>
          <a:p>
            <a:r>
              <a:rPr lang="en-US" dirty="0"/>
              <a:t>Mobile Phone Restrictions</a:t>
            </a:r>
          </a:p>
        </p:txBody>
      </p:sp>
      <p:pic>
        <p:nvPicPr>
          <p:cNvPr id="9" name="Content Placeholder 8" descr="Graphical user interface, text&#10;&#10;Description automatically generated">
            <a:extLst>
              <a:ext uri="{FF2B5EF4-FFF2-40B4-BE49-F238E27FC236}">
                <a16:creationId xmlns:a16="http://schemas.microsoft.com/office/drawing/2014/main" id="{3C211B77-D198-A3C9-6B93-310604FDED2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38200" y="819150"/>
            <a:ext cx="2963263" cy="1506575"/>
          </a:xfrm>
        </p:spPr>
      </p:pic>
      <p:pic>
        <p:nvPicPr>
          <p:cNvPr id="11" name="Picture 10" descr="Text&#10;&#10;Description automatically generated">
            <a:extLst>
              <a:ext uri="{FF2B5EF4-FFF2-40B4-BE49-F238E27FC236}">
                <a16:creationId xmlns:a16="http://schemas.microsoft.com/office/drawing/2014/main" id="{35F034FA-2499-DC8F-499A-F16FD6097B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632769"/>
            <a:ext cx="2263336" cy="4454822"/>
          </a:xfrm>
          <a:prstGeom prst="rect">
            <a:avLst/>
          </a:prstGeom>
        </p:spPr>
      </p:pic>
    </p:spTree>
    <p:custDataLst>
      <p:tags r:id="rId1"/>
    </p:custDataLst>
    <p:extLst>
      <p:ext uri="{BB962C8B-B14F-4D97-AF65-F5344CB8AC3E}">
        <p14:creationId xmlns:p14="http://schemas.microsoft.com/office/powerpoint/2010/main" val="1017496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Trainer Provider Requirements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0"/>
            <a:ext cx="7620000" cy="4308871"/>
          </a:xfrm>
        </p:spPr>
        <p:txBody>
          <a:bodyPr/>
          <a:lstStyle/>
          <a:p>
            <a:pPr marL="18288" indent="0">
              <a:buNone/>
            </a:pPr>
            <a:r>
              <a:rPr lang="en-US" dirty="0"/>
              <a:t>Utilize driver training instructors that meet the criteria set forth in 380.713</a:t>
            </a:r>
          </a:p>
          <a:p>
            <a:pPr marL="18288" indent="0">
              <a:buNone/>
            </a:pPr>
            <a:r>
              <a:rPr lang="en-US" dirty="0"/>
              <a:t>Theory Instructor</a:t>
            </a:r>
          </a:p>
          <a:p>
            <a:r>
              <a:rPr lang="en-US" sz="2000" dirty="0"/>
              <a:t>Holds CDL and Endorsements to operate training vehicle</a:t>
            </a:r>
          </a:p>
          <a:p>
            <a:r>
              <a:rPr lang="en-US" sz="2000" dirty="0"/>
              <a:t>Has at least 2-years of experience driving or training</a:t>
            </a:r>
          </a:p>
          <a:p>
            <a:r>
              <a:rPr lang="en-US" sz="2000" dirty="0"/>
              <a:t>Meets all applicable State qualifications requirements for CMV instructors</a:t>
            </a:r>
          </a:p>
          <a:p>
            <a:r>
              <a:rPr lang="en-US" sz="2000" dirty="0"/>
              <a:t>OR previous meet these requirements</a:t>
            </a:r>
          </a:p>
          <a:p>
            <a:r>
              <a:rPr lang="en-US" sz="2000" dirty="0"/>
              <a:t>Prohibited from training for 2 years if CDL has been cancelled, suspended or revoked for any of the disqualifying offenses identified in 383.51</a:t>
            </a:r>
          </a:p>
          <a:p>
            <a:endParaRPr lang="en-US" dirty="0"/>
          </a:p>
        </p:txBody>
      </p:sp>
    </p:spTree>
    <p:custDataLst>
      <p:tags r:id="rId1"/>
    </p:custDataLst>
    <p:extLst>
      <p:ext uri="{BB962C8B-B14F-4D97-AF65-F5344CB8AC3E}">
        <p14:creationId xmlns:p14="http://schemas.microsoft.com/office/powerpoint/2010/main" val="34866302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Trainer Provider Requirements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1"/>
            <a:ext cx="7848600" cy="3851672"/>
          </a:xfrm>
        </p:spPr>
        <p:txBody>
          <a:bodyPr/>
          <a:lstStyle/>
          <a:p>
            <a:r>
              <a:rPr lang="en-US" dirty="0"/>
              <a:t>Be licensed, certified, registered to provide training in accordance with the laws and regulations of any State where training is conducted.</a:t>
            </a:r>
          </a:p>
          <a:p>
            <a:r>
              <a:rPr lang="en-US" dirty="0"/>
              <a:t>States testing agencies are required to report non-compliance with FMCSA – ELDT or minimum state training requirements.</a:t>
            </a:r>
          </a:p>
        </p:txBody>
      </p:sp>
    </p:spTree>
    <p:custDataLst>
      <p:tags r:id="rId1"/>
    </p:custDataLst>
    <p:extLst>
      <p:ext uri="{BB962C8B-B14F-4D97-AF65-F5344CB8AC3E}">
        <p14:creationId xmlns:p14="http://schemas.microsoft.com/office/powerpoint/2010/main" val="6042823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Trainer Provider Requirements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Allow FMCSA or its authorized representatives to audit or investigate the training provider’s operations to ensure that the provider meets the criteria set forth in this section.</a:t>
            </a:r>
          </a:p>
        </p:txBody>
      </p:sp>
    </p:spTree>
    <p:custDataLst>
      <p:tags r:id="rId1"/>
    </p:custDataLst>
    <p:extLst>
      <p:ext uri="{BB962C8B-B14F-4D97-AF65-F5344CB8AC3E}">
        <p14:creationId xmlns:p14="http://schemas.microsoft.com/office/powerpoint/2010/main" val="2766147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Trainer Provider Requirements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Electronically transmit an Entry-Level Driver Training Provider Registration Form through the TPR Web site, which attests that the training provider meets this section, to obtain a unique TPR number for each training location.</a:t>
            </a:r>
          </a:p>
        </p:txBody>
      </p:sp>
    </p:spTree>
    <p:custDataLst>
      <p:tags r:id="rId1"/>
    </p:custDataLst>
    <p:extLst>
      <p:ext uri="{BB962C8B-B14F-4D97-AF65-F5344CB8AC3E}">
        <p14:creationId xmlns:p14="http://schemas.microsoft.com/office/powerpoint/2010/main" val="42541281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Training Provider Registry</a:t>
            </a:r>
          </a:p>
        </p:txBody>
      </p:sp>
      <p:pic>
        <p:nvPicPr>
          <p:cNvPr id="7" name="Content Placeholder 6">
            <a:extLst>
              <a:ext uri="{FF2B5EF4-FFF2-40B4-BE49-F238E27FC236}">
                <a16:creationId xmlns:a16="http://schemas.microsoft.com/office/drawing/2014/main" id="{1E6958B3-2B9E-4ABF-897A-DFE8E46FB131}"/>
              </a:ext>
            </a:extLst>
          </p:cNvPr>
          <p:cNvPicPr>
            <a:picLocks noGrp="1" noChangeAspect="1"/>
          </p:cNvPicPr>
          <p:nvPr>
            <p:ph idx="1"/>
          </p:nvPr>
        </p:nvPicPr>
        <p:blipFill>
          <a:blip r:embed="rId3"/>
          <a:stretch>
            <a:fillRect/>
          </a:stretch>
        </p:blipFill>
        <p:spPr>
          <a:xfrm>
            <a:off x="4958494" y="1200150"/>
            <a:ext cx="3622289" cy="3546475"/>
          </a:xfrm>
        </p:spPr>
      </p:pic>
      <p:sp>
        <p:nvSpPr>
          <p:cNvPr id="5" name="Content Placeholder 4">
            <a:extLst>
              <a:ext uri="{FF2B5EF4-FFF2-40B4-BE49-F238E27FC236}">
                <a16:creationId xmlns:a16="http://schemas.microsoft.com/office/drawing/2014/main" id="{486FB300-17FF-409A-BC67-F562B9183873}"/>
              </a:ext>
            </a:extLst>
          </p:cNvPr>
          <p:cNvSpPr>
            <a:spLocks noGrp="1"/>
          </p:cNvSpPr>
          <p:nvPr>
            <p:ph sz="half" idx="4294967295"/>
          </p:nvPr>
        </p:nvSpPr>
        <p:spPr>
          <a:xfrm>
            <a:off x="373049" y="1123950"/>
            <a:ext cx="4038600" cy="3829050"/>
          </a:xfrm>
        </p:spPr>
        <p:txBody>
          <a:bodyPr/>
          <a:lstStyle/>
          <a:p>
            <a:pPr marL="18288" indent="0">
              <a:buNone/>
            </a:pPr>
            <a:r>
              <a:rPr lang="en-US" dirty="0"/>
              <a:t>FMCSA web system</a:t>
            </a:r>
          </a:p>
          <a:p>
            <a:pPr algn="l"/>
            <a:r>
              <a:rPr lang="en-US" sz="1800" b="0" i="0" u="none" strike="noStrike" baseline="0" dirty="0">
                <a:solidFill>
                  <a:srgbClr val="000000"/>
                </a:solidFill>
                <a:latin typeface="Arial" panose="020B0604020202020204" pitchFamily="34" charset="0"/>
              </a:rPr>
              <a:t>Contains the official list of all entities registered with FMCSA.</a:t>
            </a:r>
          </a:p>
          <a:p>
            <a:pPr algn="l"/>
            <a:r>
              <a:rPr lang="en-US" sz="1800" dirty="0">
                <a:solidFill>
                  <a:srgbClr val="000000"/>
                </a:solidFill>
              </a:rPr>
              <a:t>Self certify they meet all the requirements for being an entry-level training provider</a:t>
            </a:r>
          </a:p>
          <a:p>
            <a:pPr algn="l"/>
            <a:r>
              <a:rPr lang="en-US" sz="1800" dirty="0">
                <a:solidFill>
                  <a:srgbClr val="000000"/>
                </a:solidFill>
              </a:rPr>
              <a:t>Retain a record of which drivers have successfully completed entry-level driver training for State licensing agency.es to access</a:t>
            </a:r>
            <a:endParaRPr lang="en-US" sz="1800" b="0" i="0" u="none" strike="noStrike" baseline="0" dirty="0">
              <a:solidFill>
                <a:srgbClr val="000000"/>
              </a:solidFill>
              <a:latin typeface="Arial" panose="020B0604020202020204" pitchFamily="34" charset="0"/>
            </a:endParaRPr>
          </a:p>
        </p:txBody>
      </p:sp>
    </p:spTree>
    <p:custDataLst>
      <p:tags r:id="rId1"/>
    </p:custDataLst>
    <p:extLst>
      <p:ext uri="{BB962C8B-B14F-4D97-AF65-F5344CB8AC3E}">
        <p14:creationId xmlns:p14="http://schemas.microsoft.com/office/powerpoint/2010/main" val="5341158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Training Assessments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Training providers must use written assessments to determine driver-trainees proficiency in the knowledge objectives in the theory portion of each unit of instruction.</a:t>
            </a:r>
          </a:p>
          <a:p>
            <a:r>
              <a:rPr lang="en-US" dirty="0"/>
              <a:t>Must achieve a minimum test score of 80 percent (total curriculum average)</a:t>
            </a:r>
          </a:p>
          <a:p>
            <a:r>
              <a:rPr lang="en-US" dirty="0"/>
              <a:t>Training instructors must evaluate and document a driver-trainees’ proficiency in BTW skills .</a:t>
            </a:r>
          </a:p>
        </p:txBody>
      </p:sp>
    </p:spTree>
    <p:custDataLst>
      <p:tags r:id="rId1"/>
    </p:custDataLst>
    <p:extLst>
      <p:ext uri="{BB962C8B-B14F-4D97-AF65-F5344CB8AC3E}">
        <p14:creationId xmlns:p14="http://schemas.microsoft.com/office/powerpoint/2010/main" val="23005897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Training Certification</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After an individual completes training, provider must, by midnight of the second business day after the driver trainee completes the training, electronically transmit training certification information through TPR Web site</a:t>
            </a:r>
          </a:p>
          <a:p>
            <a:endParaRPr lang="en-US" dirty="0"/>
          </a:p>
          <a:p>
            <a:endParaRPr lang="en-US" dirty="0"/>
          </a:p>
        </p:txBody>
      </p:sp>
    </p:spTree>
    <p:custDataLst>
      <p:tags r:id="rId1"/>
    </p:custDataLst>
    <p:extLst>
      <p:ext uri="{BB962C8B-B14F-4D97-AF65-F5344CB8AC3E}">
        <p14:creationId xmlns:p14="http://schemas.microsoft.com/office/powerpoint/2010/main" val="764733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DCC84-FFA0-4BEC-B38B-96785E06D76A}"/>
              </a:ext>
            </a:extLst>
          </p:cNvPr>
          <p:cNvSpPr>
            <a:spLocks noGrp="1"/>
          </p:cNvSpPr>
          <p:nvPr>
            <p:ph type="title"/>
          </p:nvPr>
        </p:nvSpPr>
        <p:spPr/>
        <p:txBody>
          <a:bodyPr/>
          <a:lstStyle/>
          <a:p>
            <a:r>
              <a:rPr lang="en-US" b="0" dirty="0"/>
              <a:t>Delivery</a:t>
            </a:r>
            <a:r>
              <a:rPr lang="en-US" dirty="0"/>
              <a:t> FLEET</a:t>
            </a:r>
          </a:p>
        </p:txBody>
      </p:sp>
      <p:pic>
        <p:nvPicPr>
          <p:cNvPr id="12" name="Picture Placeholder 11">
            <a:extLst>
              <a:ext uri="{FF2B5EF4-FFF2-40B4-BE49-F238E27FC236}">
                <a16:creationId xmlns:a16="http://schemas.microsoft.com/office/drawing/2014/main" id="{D6B4036F-D10B-4DA6-8BAE-D510A717FE99}"/>
              </a:ext>
            </a:extLst>
          </p:cNvPr>
          <p:cNvPicPr>
            <a:picLocks noGrp="1" noChangeAspect="1"/>
          </p:cNvPicPr>
          <p:nvPr>
            <p:ph type="pic" sz="quarter" idx="12"/>
          </p:nvPr>
        </p:nvPicPr>
        <p:blipFill rotWithShape="1">
          <a:blip r:embed="rId4" cstate="print">
            <a:extLst>
              <a:ext uri="{28A0092B-C50C-407E-A947-70E740481C1C}">
                <a14:useLocalDpi xmlns:a14="http://schemas.microsoft.com/office/drawing/2010/main" val="0"/>
              </a:ext>
            </a:extLst>
          </a:blip>
          <a:srcRect l="801" t="281" r="1250" b="432"/>
          <a:stretch/>
        </p:blipFill>
        <p:spPr>
          <a:xfrm>
            <a:off x="6025142" y="3031633"/>
            <a:ext cx="3126358" cy="2111867"/>
          </a:xfrm>
          <a:ln w="12700">
            <a:solidFill>
              <a:schemeClr val="bg1"/>
            </a:solidFill>
          </a:ln>
        </p:spPr>
      </p:pic>
      <p:pic>
        <p:nvPicPr>
          <p:cNvPr id="10" name="Picture Placeholder 8">
            <a:extLst>
              <a:ext uri="{FF2B5EF4-FFF2-40B4-BE49-F238E27FC236}">
                <a16:creationId xmlns:a16="http://schemas.microsoft.com/office/drawing/2014/main" id="{F74F71A5-036D-41D6-AA23-CE76C776FA5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40" r="10559" b="9255"/>
          <a:stretch/>
        </p:blipFill>
        <p:spPr>
          <a:xfrm>
            <a:off x="6013334" y="916904"/>
            <a:ext cx="3126357" cy="2114729"/>
          </a:xfrm>
          <a:prstGeom prst="rect">
            <a:avLst/>
          </a:prstGeom>
          <a:ln w="12700">
            <a:solidFill>
              <a:schemeClr val="bg1"/>
            </a:solidFill>
          </a:ln>
        </p:spPr>
      </p:pic>
      <p:pic>
        <p:nvPicPr>
          <p:cNvPr id="14" name="Picture 13">
            <a:extLst>
              <a:ext uri="{FF2B5EF4-FFF2-40B4-BE49-F238E27FC236}">
                <a16:creationId xmlns:a16="http://schemas.microsoft.com/office/drawing/2014/main" id="{D483D3B2-DA21-44B8-88EE-72EE7B981CD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57" b="3531"/>
          <a:stretch/>
        </p:blipFill>
        <p:spPr>
          <a:xfrm>
            <a:off x="0" y="3482202"/>
            <a:ext cx="2596475" cy="1661298"/>
          </a:xfrm>
          <a:prstGeom prst="rect">
            <a:avLst/>
          </a:prstGeom>
          <a:ln w="12700">
            <a:solidFill>
              <a:schemeClr val="bg1"/>
            </a:solidFill>
          </a:ln>
        </p:spPr>
      </p:pic>
      <p:pic>
        <p:nvPicPr>
          <p:cNvPr id="16" name="Picture 15">
            <a:extLst>
              <a:ext uri="{FF2B5EF4-FFF2-40B4-BE49-F238E27FC236}">
                <a16:creationId xmlns:a16="http://schemas.microsoft.com/office/drawing/2014/main" id="{E7C2835F-30EB-45FD-AADD-2A0707D2CC8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167" t="10976" r="1043" b="1"/>
          <a:stretch/>
        </p:blipFill>
        <p:spPr>
          <a:xfrm>
            <a:off x="4310" y="912836"/>
            <a:ext cx="2568216" cy="1356727"/>
          </a:xfrm>
          <a:prstGeom prst="rect">
            <a:avLst/>
          </a:prstGeom>
          <a:ln w="12700">
            <a:solidFill>
              <a:schemeClr val="bg1"/>
            </a:solidFill>
          </a:ln>
        </p:spPr>
      </p:pic>
      <p:pic>
        <p:nvPicPr>
          <p:cNvPr id="9" name="Picture Placeholder 8">
            <a:extLst>
              <a:ext uri="{FF2B5EF4-FFF2-40B4-BE49-F238E27FC236}">
                <a16:creationId xmlns:a16="http://schemas.microsoft.com/office/drawing/2014/main" id="{7D781D43-F659-4CD2-9188-9E8CDBEDBA5B}"/>
              </a:ext>
            </a:extLst>
          </p:cNvPr>
          <p:cNvPicPr>
            <a:picLocks noGrp="1" noChangeAspect="1"/>
          </p:cNvPicPr>
          <p:nvPr>
            <p:ph type="pic" sz="quarter" idx="11"/>
          </p:nvPr>
        </p:nvPicPr>
        <p:blipFill rotWithShape="1">
          <a:blip r:embed="rId8" cstate="print">
            <a:extLst>
              <a:ext uri="{28A0092B-C50C-407E-A947-70E740481C1C}">
                <a14:useLocalDpi xmlns:a14="http://schemas.microsoft.com/office/drawing/2010/main" val="0"/>
              </a:ext>
            </a:extLst>
          </a:blip>
          <a:srcRect l="675" t="7815" b="7815"/>
          <a:stretch/>
        </p:blipFill>
        <p:spPr>
          <a:xfrm>
            <a:off x="4308" y="2249976"/>
            <a:ext cx="2578945" cy="1232226"/>
          </a:xfrm>
          <a:ln w="12700">
            <a:solidFill>
              <a:schemeClr val="bg1"/>
            </a:solidFill>
          </a:ln>
        </p:spPr>
      </p:pic>
      <p:pic>
        <p:nvPicPr>
          <p:cNvPr id="18" name="Picture 17">
            <a:extLst>
              <a:ext uri="{FF2B5EF4-FFF2-40B4-BE49-F238E27FC236}">
                <a16:creationId xmlns:a16="http://schemas.microsoft.com/office/drawing/2014/main" id="{8660DFD3-C271-4366-B410-7CE38967D140}"/>
              </a:ext>
            </a:extLst>
          </p:cNvPr>
          <p:cNvPicPr>
            <a:picLocks noChangeAspect="1"/>
          </p:cNvPicPr>
          <p:nvPr/>
        </p:nvPicPr>
        <p:blipFill rotWithShape="1">
          <a:blip r:embed="rId9">
            <a:extLst>
              <a:ext uri="{28A0092B-C50C-407E-A947-70E740481C1C}">
                <a14:useLocalDpi xmlns:a14="http://schemas.microsoft.com/office/drawing/2010/main" val="0"/>
              </a:ext>
            </a:extLst>
          </a:blip>
          <a:srcRect t="38" b="17538"/>
          <a:stretch/>
        </p:blipFill>
        <p:spPr>
          <a:xfrm>
            <a:off x="2584334" y="912836"/>
            <a:ext cx="3429000" cy="4239518"/>
          </a:xfrm>
          <a:prstGeom prst="rect">
            <a:avLst/>
          </a:prstGeom>
          <a:ln w="12700">
            <a:solidFill>
              <a:schemeClr val="bg1"/>
            </a:solidFill>
          </a:ln>
        </p:spPr>
      </p:pic>
    </p:spTree>
    <p:custDataLst>
      <p:tags r:id="rId1"/>
    </p:custDataLst>
    <p:extLst>
      <p:ext uri="{BB962C8B-B14F-4D97-AF65-F5344CB8AC3E}">
        <p14:creationId xmlns:p14="http://schemas.microsoft.com/office/powerpoint/2010/main" val="33599329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Training Certification</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marR="0" lvl="0" indent="0" algn="l" defTabSz="914400" rtl="0" eaLnBrk="1" fontAlgn="auto" latinLnBrk="0" hangingPunct="1">
              <a:lnSpc>
                <a:spcPct val="100000"/>
              </a:lnSpc>
              <a:spcBef>
                <a:spcPct val="20000"/>
              </a:spcBef>
              <a:spcAft>
                <a:spcPts val="0"/>
              </a:spcAft>
              <a:buClr>
                <a:srgbClr val="414042">
                  <a:lumMod val="75000"/>
                  <a:lumOff val="25000"/>
                </a:srgbClr>
              </a:buClr>
              <a:buSzPct val="98000"/>
              <a:buNone/>
              <a:tabLst/>
              <a:defRPr/>
            </a:pPr>
            <a:r>
              <a:rPr kumimoji="0" lang="en-US"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Certification Information</a:t>
            </a:r>
          </a:p>
          <a:p>
            <a:pPr marL="292608" marR="0" lvl="0" indent="-274320" algn="l" defTabSz="914400" rtl="0" eaLnBrk="1" fontAlgn="auto" latinLnBrk="0" hangingPunct="1">
              <a:lnSpc>
                <a:spcPct val="100000"/>
              </a:lnSpc>
              <a:spcBef>
                <a:spcPct val="20000"/>
              </a:spcBef>
              <a:spcAft>
                <a:spcPts val="0"/>
              </a:spcAft>
              <a:buClr>
                <a:srgbClr val="414042">
                  <a:lumMod val="75000"/>
                  <a:lumOff val="25000"/>
                </a:srgbClr>
              </a:buClr>
              <a:buSzPct val="98000"/>
              <a:buFont typeface="Arial" panose="020B0604020202020204" pitchFamily="34" charset="0"/>
              <a:buChar char="•"/>
              <a:tabLst/>
              <a:defRPr/>
            </a:pPr>
            <a:r>
              <a:rPr kumimoji="0" lang="en-US"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Driver Name – License and/or CLP number and issuing State.</a:t>
            </a:r>
          </a:p>
          <a:p>
            <a:pPr marL="292608" marR="0" lvl="0" indent="-274320" algn="l" defTabSz="914400" rtl="0" eaLnBrk="1" fontAlgn="auto" latinLnBrk="0" hangingPunct="1">
              <a:lnSpc>
                <a:spcPct val="100000"/>
              </a:lnSpc>
              <a:spcBef>
                <a:spcPct val="20000"/>
              </a:spcBef>
              <a:spcAft>
                <a:spcPts val="0"/>
              </a:spcAft>
              <a:buClr>
                <a:srgbClr val="414042">
                  <a:lumMod val="75000"/>
                  <a:lumOff val="25000"/>
                </a:srgbClr>
              </a:buClr>
              <a:buSzPct val="98000"/>
              <a:buFont typeface="Arial" panose="020B0604020202020204" pitchFamily="34" charset="0"/>
              <a:buChar char="•"/>
              <a:tabLst/>
              <a:defRPr/>
            </a:pPr>
            <a:r>
              <a:rPr kumimoji="0" lang="en-US" sz="20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Commercial Drivers License Class, Endorsements.</a:t>
            </a:r>
          </a:p>
          <a:p>
            <a:pPr marL="292608" marR="0" lvl="0" indent="-274320" algn="l" defTabSz="914400" rtl="0" eaLnBrk="1" fontAlgn="auto" latinLnBrk="0" hangingPunct="1">
              <a:lnSpc>
                <a:spcPct val="100000"/>
              </a:lnSpc>
              <a:spcBef>
                <a:spcPct val="20000"/>
              </a:spcBef>
              <a:spcAft>
                <a:spcPts val="0"/>
              </a:spcAft>
              <a:buClr>
                <a:srgbClr val="414042">
                  <a:lumMod val="75000"/>
                  <a:lumOff val="25000"/>
                </a:srgbClr>
              </a:buClr>
              <a:buSzPct val="98000"/>
              <a:buFont typeface="Arial" panose="020B0604020202020204" pitchFamily="34" charset="0"/>
              <a:buChar char="•"/>
              <a:tabLst/>
              <a:defRPr/>
            </a:pPr>
            <a:r>
              <a:rPr lang="en-US" sz="2000" dirty="0">
                <a:solidFill>
                  <a:srgbClr val="414042"/>
                </a:solidFill>
              </a:rPr>
              <a:t>Type of training completed</a:t>
            </a:r>
          </a:p>
          <a:p>
            <a:pPr marL="292608" marR="0" lvl="0" indent="-274320" algn="l" defTabSz="914400" rtl="0" eaLnBrk="1" fontAlgn="auto" latinLnBrk="0" hangingPunct="1">
              <a:lnSpc>
                <a:spcPct val="100000"/>
              </a:lnSpc>
              <a:spcBef>
                <a:spcPct val="20000"/>
              </a:spcBef>
              <a:spcAft>
                <a:spcPts val="0"/>
              </a:spcAft>
              <a:buClr>
                <a:srgbClr val="414042">
                  <a:lumMod val="75000"/>
                  <a:lumOff val="25000"/>
                </a:srgbClr>
              </a:buClr>
              <a:buSzPct val="98000"/>
              <a:buFont typeface="Arial" panose="020B0604020202020204" pitchFamily="34" charset="0"/>
              <a:buChar char="•"/>
              <a:tabLst/>
              <a:defRPr/>
            </a:pPr>
            <a:r>
              <a:rPr lang="en-US" sz="2000" dirty="0">
                <a:solidFill>
                  <a:srgbClr val="414042"/>
                </a:solidFill>
              </a:rPr>
              <a:t>Total number of clock hours the driver-trainee spent to complete the BTW training</a:t>
            </a:r>
          </a:p>
          <a:p>
            <a:pPr marL="292608" marR="0" lvl="0" indent="-274320" algn="l" defTabSz="914400" rtl="0" eaLnBrk="1" fontAlgn="auto" latinLnBrk="0" hangingPunct="1">
              <a:lnSpc>
                <a:spcPct val="100000"/>
              </a:lnSpc>
              <a:spcBef>
                <a:spcPct val="20000"/>
              </a:spcBef>
              <a:spcAft>
                <a:spcPts val="0"/>
              </a:spcAft>
              <a:buClr>
                <a:srgbClr val="414042">
                  <a:lumMod val="75000"/>
                  <a:lumOff val="25000"/>
                </a:srgbClr>
              </a:buClr>
              <a:buSzPct val="98000"/>
              <a:buFont typeface="Arial" panose="020B0604020202020204" pitchFamily="34" charset="0"/>
              <a:buChar char="•"/>
              <a:tabLst/>
              <a:defRPr/>
            </a:pPr>
            <a:r>
              <a:rPr lang="en-US" sz="2000" dirty="0">
                <a:solidFill>
                  <a:srgbClr val="414042"/>
                </a:solidFill>
              </a:rPr>
              <a:t>Name of Training Provider and unique TRP ID number</a:t>
            </a:r>
          </a:p>
          <a:p>
            <a:pPr marL="292608" marR="0" lvl="0" indent="-274320" algn="l" defTabSz="914400" rtl="0" eaLnBrk="1" fontAlgn="auto" latinLnBrk="0" hangingPunct="1">
              <a:lnSpc>
                <a:spcPct val="100000"/>
              </a:lnSpc>
              <a:spcBef>
                <a:spcPct val="20000"/>
              </a:spcBef>
              <a:spcAft>
                <a:spcPts val="0"/>
              </a:spcAft>
              <a:buClr>
                <a:srgbClr val="414042">
                  <a:lumMod val="75000"/>
                  <a:lumOff val="25000"/>
                </a:srgbClr>
              </a:buClr>
              <a:buSzPct val="98000"/>
              <a:buFont typeface="Arial" panose="020B0604020202020204" pitchFamily="34" charset="0"/>
              <a:buChar char="•"/>
              <a:tabLst/>
              <a:defRPr/>
            </a:pPr>
            <a:r>
              <a:rPr lang="en-US" sz="2000" dirty="0">
                <a:solidFill>
                  <a:srgbClr val="414042"/>
                </a:solidFill>
              </a:rPr>
              <a:t>Date(s) of successful training completion</a:t>
            </a:r>
          </a:p>
          <a:p>
            <a:pPr marL="292608" marR="0" lvl="0" indent="-274320" algn="l" defTabSz="914400" rtl="0" eaLnBrk="1" fontAlgn="auto" latinLnBrk="0" hangingPunct="1">
              <a:lnSpc>
                <a:spcPct val="100000"/>
              </a:lnSpc>
              <a:spcBef>
                <a:spcPct val="20000"/>
              </a:spcBef>
              <a:spcAft>
                <a:spcPts val="0"/>
              </a:spcAft>
              <a:buClr>
                <a:srgbClr val="414042">
                  <a:lumMod val="75000"/>
                  <a:lumOff val="25000"/>
                </a:srgbClr>
              </a:buClr>
              <a:buSzPct val="98000"/>
              <a:buFont typeface="Arial" panose="020B0604020202020204" pitchFamily="34" charset="0"/>
              <a:buChar char="•"/>
              <a:tabLst/>
              <a:defRPr/>
            </a:pPr>
            <a:endParaRPr lang="en-US" sz="2000" dirty="0">
              <a:solidFill>
                <a:srgbClr val="414042"/>
              </a:solidFill>
            </a:endParaRPr>
          </a:p>
          <a:p>
            <a:pPr marL="292608" marR="0" lvl="0" indent="-274320" algn="l" defTabSz="914400" rtl="0" eaLnBrk="1" fontAlgn="auto" latinLnBrk="0" hangingPunct="1">
              <a:lnSpc>
                <a:spcPct val="100000"/>
              </a:lnSpc>
              <a:spcBef>
                <a:spcPct val="20000"/>
              </a:spcBef>
              <a:spcAft>
                <a:spcPts val="0"/>
              </a:spcAft>
              <a:buClr>
                <a:srgbClr val="414042">
                  <a:lumMod val="75000"/>
                  <a:lumOff val="25000"/>
                </a:srgbClr>
              </a:buClr>
              <a:buSzPct val="98000"/>
              <a:buFont typeface="Arial" panose="020B0604020202020204" pitchFamily="34" charset="0"/>
              <a:buChar char="•"/>
              <a:tabLst/>
              <a:defRPr/>
            </a:pPr>
            <a:r>
              <a:rPr lang="en-US" sz="2000" dirty="0">
                <a:solidFill>
                  <a:srgbClr val="414042"/>
                </a:solidFill>
              </a:rPr>
              <a:t>Note: some States have minimum training hour requirements</a:t>
            </a:r>
            <a:endParaRPr lang="en-US" sz="2000" dirty="0"/>
          </a:p>
        </p:txBody>
      </p:sp>
    </p:spTree>
    <p:custDataLst>
      <p:tags r:id="rId1"/>
    </p:custDataLst>
    <p:extLst>
      <p:ext uri="{BB962C8B-B14F-4D97-AF65-F5344CB8AC3E}">
        <p14:creationId xmlns:p14="http://schemas.microsoft.com/office/powerpoint/2010/main" val="1927816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DB2CA-ABB9-45D6-83A6-C6E96A6D0DD0}"/>
              </a:ext>
            </a:extLst>
          </p:cNvPr>
          <p:cNvSpPr>
            <a:spLocks noGrp="1"/>
          </p:cNvSpPr>
          <p:nvPr>
            <p:ph type="title"/>
          </p:nvPr>
        </p:nvSpPr>
        <p:spPr/>
        <p:txBody>
          <a:bodyPr/>
          <a:lstStyle/>
          <a:p>
            <a:r>
              <a:rPr lang="en-US" dirty="0"/>
              <a:t>ELDT Requirements</a:t>
            </a:r>
          </a:p>
        </p:txBody>
      </p:sp>
      <p:sp>
        <p:nvSpPr>
          <p:cNvPr id="3" name="Content Placeholder 2">
            <a:extLst>
              <a:ext uri="{FF2B5EF4-FFF2-40B4-BE49-F238E27FC236}">
                <a16:creationId xmlns:a16="http://schemas.microsoft.com/office/drawing/2014/main" id="{4A78692C-A159-4AA2-A622-F6FD1A7B3FF8}"/>
              </a:ext>
            </a:extLst>
          </p:cNvPr>
          <p:cNvSpPr>
            <a:spLocks noGrp="1"/>
          </p:cNvSpPr>
          <p:nvPr>
            <p:ph idx="1"/>
          </p:nvPr>
        </p:nvSpPr>
        <p:spPr/>
        <p:txBody>
          <a:bodyPr/>
          <a:lstStyle/>
          <a:p>
            <a:pPr marL="18288" indent="0">
              <a:buNone/>
            </a:pPr>
            <a:r>
              <a:rPr lang="en-US" dirty="0"/>
              <a:t>An Entry Level Driver must have a certificate of completion on the National Provider Registry before they will be allowed to complete the CDL Skills test or issued a license endorsement. </a:t>
            </a:r>
          </a:p>
          <a:p>
            <a:pPr marL="18288" indent="0">
              <a:buNone/>
            </a:pPr>
            <a:endParaRPr lang="en-US" dirty="0"/>
          </a:p>
        </p:txBody>
      </p:sp>
    </p:spTree>
    <p:custDataLst>
      <p:tags r:id="rId1"/>
    </p:custDataLst>
    <p:extLst>
      <p:ext uri="{BB962C8B-B14F-4D97-AF65-F5344CB8AC3E}">
        <p14:creationId xmlns:p14="http://schemas.microsoft.com/office/powerpoint/2010/main" val="21796892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Continued TPR Registry Listing </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sz="2000" dirty="0"/>
              <a:t>Meet the Requirements 380.703</a:t>
            </a:r>
          </a:p>
          <a:p>
            <a:r>
              <a:rPr lang="en-US" sz="2000" dirty="0"/>
              <a:t>Bi-annually update on the TPR registry (each location)</a:t>
            </a:r>
          </a:p>
          <a:p>
            <a:r>
              <a:rPr lang="en-US" sz="2000" dirty="0"/>
              <a:t>Report any changes to key information within 30-days</a:t>
            </a:r>
          </a:p>
          <a:p>
            <a:r>
              <a:rPr lang="en-US" sz="2000" dirty="0"/>
              <a:t>Maintain Required State Licensure, Registration or Certification</a:t>
            </a:r>
          </a:p>
          <a:p>
            <a:r>
              <a:rPr lang="en-US" sz="2000" dirty="0"/>
              <a:t>Allow an audit or investigation of the training provider</a:t>
            </a:r>
          </a:p>
          <a:p>
            <a:r>
              <a:rPr lang="en-US" sz="2000" dirty="0"/>
              <a:t>Ensure all required documentation is available to FMCSA upon request. Provider has 48-hours to submit requested documents. </a:t>
            </a:r>
          </a:p>
        </p:txBody>
      </p:sp>
    </p:spTree>
    <p:custDataLst>
      <p:tags r:id="rId1"/>
    </p:custDataLst>
    <p:extLst>
      <p:ext uri="{BB962C8B-B14F-4D97-AF65-F5344CB8AC3E}">
        <p14:creationId xmlns:p14="http://schemas.microsoft.com/office/powerpoint/2010/main" val="6996568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Implied Training for Non-CDL, CMV</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Part 390 FMCSA Regulations General</a:t>
            </a:r>
          </a:p>
          <a:p>
            <a:pPr marL="18288" indent="0">
              <a:buNone/>
            </a:pPr>
            <a:r>
              <a:rPr lang="en-US" dirty="0"/>
              <a:t>390.3T(2) Every driver and employee shall be instructed regarding and comply with all applicable regulations …</a:t>
            </a:r>
          </a:p>
          <a:p>
            <a:pPr marL="532638" indent="-514350">
              <a:buFont typeface="+mj-lt"/>
              <a:buAutoNum type="arabicPeriod"/>
            </a:pPr>
            <a:r>
              <a:rPr lang="en-US" dirty="0"/>
              <a:t>Can you verify that the driver understands the regulations that apply to them?</a:t>
            </a:r>
          </a:p>
          <a:p>
            <a:pPr marL="18288" indent="0">
              <a:buNone/>
            </a:pPr>
            <a:endParaRPr lang="en-US" dirty="0"/>
          </a:p>
        </p:txBody>
      </p:sp>
    </p:spTree>
    <p:custDataLst>
      <p:tags r:id="rId1"/>
    </p:custDataLst>
    <p:extLst>
      <p:ext uri="{BB962C8B-B14F-4D97-AF65-F5344CB8AC3E}">
        <p14:creationId xmlns:p14="http://schemas.microsoft.com/office/powerpoint/2010/main" val="11909277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Implied Training for Non-CDL</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0"/>
            <a:ext cx="7696200" cy="4114799"/>
          </a:xfrm>
        </p:spPr>
        <p:txBody>
          <a:bodyPr/>
          <a:lstStyle/>
          <a:p>
            <a:pPr marL="18288" indent="0">
              <a:buNone/>
            </a:pPr>
            <a:r>
              <a:rPr lang="en-US" dirty="0"/>
              <a:t>Part 391.11 General Qualifications of Drivers</a:t>
            </a:r>
          </a:p>
          <a:p>
            <a:pPr marL="18288" indent="0">
              <a:buNone/>
            </a:pPr>
            <a:r>
              <a:rPr lang="en-US" dirty="0"/>
              <a:t>(3) Can by reason of experience, training or both, safely operate the type of commercial motor vehicle they will operate.</a:t>
            </a:r>
          </a:p>
          <a:p>
            <a:pPr marL="18288" indent="0">
              <a:buNone/>
            </a:pPr>
            <a:r>
              <a:rPr lang="en-US" dirty="0"/>
              <a:t>(8) Has successfully completed a drivers road test. </a:t>
            </a:r>
          </a:p>
          <a:p>
            <a:pPr lvl="1"/>
            <a:r>
              <a:rPr lang="en-US" dirty="0"/>
              <a:t>Drivers must successfully demonstrate their safe operation of a non-CDL CMV.</a:t>
            </a:r>
          </a:p>
        </p:txBody>
      </p:sp>
    </p:spTree>
    <p:custDataLst>
      <p:tags r:id="rId1"/>
    </p:custDataLst>
    <p:extLst>
      <p:ext uri="{BB962C8B-B14F-4D97-AF65-F5344CB8AC3E}">
        <p14:creationId xmlns:p14="http://schemas.microsoft.com/office/powerpoint/2010/main" val="28568253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Implied Training for Non-CDL</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Part 393 Subpart I – Protection Against Shifting and Falling Cargo</a:t>
            </a:r>
          </a:p>
          <a:p>
            <a:r>
              <a:rPr lang="en-US" dirty="0"/>
              <a:t>(b) Each commercial motor vehicle must…be loaded, equipped and the cargo secured… to prevent the cargo from leaking, spilling, blowing or falling from the motor vehicle.</a:t>
            </a:r>
          </a:p>
          <a:p>
            <a:pPr marL="18288" indent="0">
              <a:buNone/>
            </a:pPr>
            <a:endParaRPr lang="en-US" dirty="0"/>
          </a:p>
        </p:txBody>
      </p:sp>
    </p:spTree>
    <p:custDataLst>
      <p:tags r:id="rId1"/>
    </p:custDataLst>
    <p:extLst>
      <p:ext uri="{BB962C8B-B14F-4D97-AF65-F5344CB8AC3E}">
        <p14:creationId xmlns:p14="http://schemas.microsoft.com/office/powerpoint/2010/main" val="2054821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Implied Training for Non-CDL</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5561" y="645914"/>
            <a:ext cx="7620000" cy="4211836"/>
          </a:xfrm>
        </p:spPr>
        <p:txBody>
          <a:bodyPr/>
          <a:lstStyle/>
          <a:p>
            <a:pPr marL="18288" indent="0">
              <a:buNone/>
            </a:pPr>
            <a:r>
              <a:rPr lang="en-US" dirty="0"/>
              <a:t>Part 393 Subpart I – Protection Against Shifting and Falling Cargo</a:t>
            </a:r>
          </a:p>
          <a:p>
            <a:r>
              <a:rPr kumimoji="0" lang="en-US" sz="2800" b="0" i="0" u="none" strike="noStrike" kern="1200" cap="none" spc="0" normalizeH="0" baseline="0" noProof="0" dirty="0">
                <a:ln>
                  <a:noFill/>
                </a:ln>
                <a:solidFill>
                  <a:srgbClr val="414042"/>
                </a:solidFill>
                <a:effectLst/>
                <a:uLnTx/>
                <a:uFillTx/>
                <a:latin typeface="Arial" panose="020B0604020202020204" pitchFamily="34" charset="0"/>
                <a:ea typeface="+mn-ea"/>
                <a:cs typeface="Arial" panose="020B0604020202020204" pitchFamily="34" charset="0"/>
              </a:rPr>
              <a:t>( c) Cargo must be contained, immobilized or secured…to prevent shifting upon or within the vehicle to such an extent that the vehicle’s stability or maneuverability is adversely affected.</a:t>
            </a:r>
          </a:p>
          <a:p>
            <a:r>
              <a:rPr lang="en-US" dirty="0">
                <a:solidFill>
                  <a:srgbClr val="414042"/>
                </a:solidFill>
              </a:rPr>
              <a:t>Is the driver familiar with the North American Cargo Securement Standard.</a:t>
            </a:r>
            <a:endParaRPr lang="en-US" dirty="0"/>
          </a:p>
        </p:txBody>
      </p:sp>
    </p:spTree>
    <p:custDataLst>
      <p:tags r:id="rId1"/>
    </p:custDataLst>
    <p:extLst>
      <p:ext uri="{BB962C8B-B14F-4D97-AF65-F5344CB8AC3E}">
        <p14:creationId xmlns:p14="http://schemas.microsoft.com/office/powerpoint/2010/main" val="34634980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Training for Non-CDL Summary</a:t>
            </a:r>
            <a:br>
              <a:rPr lang="en-US" dirty="0"/>
            </a:br>
            <a:endParaRPr lang="en-US" dirty="0"/>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dirty="0"/>
              <a:t>Can you confirm through the road test and/or documented training that this driver can:</a:t>
            </a:r>
          </a:p>
          <a:p>
            <a:pPr marL="532638" indent="-514350">
              <a:buFont typeface="+mj-lt"/>
              <a:buAutoNum type="arabicPeriod"/>
            </a:pPr>
            <a:r>
              <a:rPr lang="en-US" dirty="0"/>
              <a:t>Identify and apply the regulations for their vehicle operating class</a:t>
            </a:r>
          </a:p>
          <a:p>
            <a:pPr marL="532638" indent="-514350">
              <a:buFont typeface="+mj-lt"/>
              <a:buAutoNum type="arabicPeriod"/>
            </a:pPr>
            <a:r>
              <a:rPr lang="en-US" dirty="0"/>
              <a:t>Properly inspect the vehicle for safety related defects</a:t>
            </a:r>
          </a:p>
          <a:p>
            <a:pPr marL="532638" indent="-514350">
              <a:buFont typeface="+mj-lt"/>
              <a:buAutoNum type="arabicPeriod"/>
            </a:pPr>
            <a:r>
              <a:rPr lang="en-US" dirty="0"/>
              <a:t>Safely operate the vehicle</a:t>
            </a:r>
          </a:p>
          <a:p>
            <a:pPr marL="532638" indent="-514350">
              <a:buFont typeface="+mj-lt"/>
              <a:buAutoNum type="arabicPeriod"/>
            </a:pPr>
            <a:r>
              <a:rPr lang="en-US" dirty="0"/>
              <a:t>Safely load and secure all cargo</a:t>
            </a:r>
          </a:p>
        </p:txBody>
      </p:sp>
    </p:spTree>
    <p:custDataLst>
      <p:tags r:id="rId1"/>
    </p:custDataLst>
    <p:extLst>
      <p:ext uri="{BB962C8B-B14F-4D97-AF65-F5344CB8AC3E}">
        <p14:creationId xmlns:p14="http://schemas.microsoft.com/office/powerpoint/2010/main" val="41979850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Border States Training Stages Plan</a:t>
            </a:r>
            <a:br>
              <a:rPr lang="en-US" dirty="0"/>
            </a:br>
            <a:endParaRPr lang="en-US" dirty="0"/>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762000" y="742950"/>
            <a:ext cx="7620000" cy="4190999"/>
          </a:xfrm>
        </p:spPr>
        <p:txBody>
          <a:bodyPr/>
          <a:lstStyle/>
          <a:p>
            <a:r>
              <a:rPr lang="en-US" dirty="0"/>
              <a:t>Initial </a:t>
            </a: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Federal Motor Carrier Safety Administration (FMSCA) Regulations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National Safety Council - Professional Truck Driver Training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Vehicle System Identification and Inspection Training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Cargo Securement and Vehicle Weights Training (Bridge Laws)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Hazardous Materials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Challenging Driving 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Lytx /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DriveCam</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(video event recorder)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Acceptable Driver Criteria (Driver scoreboard)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Distracted Driving Policy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Drug and Alcohol Testing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35508" lvl="1" indent="-342900">
              <a:lnSpc>
                <a:spcPct val="107000"/>
              </a:lnSpc>
              <a:spcBef>
                <a:spcPts val="0"/>
              </a:spcBef>
              <a:buFont typeface="+mj-lt"/>
              <a:buAutoNum type="arabicPeriod"/>
            </a:pPr>
            <a:r>
              <a:rPr lang="en-US" sz="1600" b="1" kern="100" dirty="0" err="1">
                <a:effectLst/>
                <a:latin typeface="Calibri" panose="020F0502020204030204" pitchFamily="34" charset="0"/>
                <a:ea typeface="Calibri" panose="020F0502020204030204" pitchFamily="34" charset="0"/>
                <a:cs typeface="Times New Roman" panose="02020603050405020304" pitchFamily="18" charset="0"/>
              </a:rPr>
              <a:t>CyntrX</a:t>
            </a:r>
            <a:r>
              <a:rPr lang="en-US" sz="1600" b="1" kern="100" dirty="0">
                <a:effectLst/>
                <a:latin typeface="Calibri" panose="020F0502020204030204" pitchFamily="34" charset="0"/>
                <a:ea typeface="Calibri" panose="020F0502020204030204" pitchFamily="34" charset="0"/>
                <a:cs typeface="Times New Roman" panose="02020603050405020304" pitchFamily="18" charset="0"/>
              </a:rPr>
              <a:t> Electronic Log Device and Driver Vehicle Inspection Training </a:t>
            </a:r>
          </a:p>
          <a:p>
            <a:pPr marL="635508" lvl="1" indent="-342900">
              <a:lnSpc>
                <a:spcPct val="107000"/>
              </a:lnSpc>
              <a:spcBef>
                <a:spcPts val="0"/>
              </a:spcBef>
              <a:spcAft>
                <a:spcPts val="800"/>
              </a:spcAft>
              <a:buFont typeface="+mj-lt"/>
              <a:buAutoNum type="arabicPeriod"/>
            </a:pPr>
            <a:r>
              <a:rPr lang="en-US" sz="1600" b="1" kern="100" dirty="0">
                <a:latin typeface="Calibri" panose="020F0502020204030204" pitchFamily="34" charset="0"/>
                <a:ea typeface="Calibri" panose="020F0502020204030204" pitchFamily="34" charset="0"/>
                <a:cs typeface="Times New Roman" panose="02020603050405020304" pitchFamily="18" charset="0"/>
              </a:rPr>
              <a:t>Driver Supervisor / Mentor Training</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Tree>
    <p:custDataLst>
      <p:tags r:id="rId1"/>
    </p:custDataLst>
    <p:extLst>
      <p:ext uri="{BB962C8B-B14F-4D97-AF65-F5344CB8AC3E}">
        <p14:creationId xmlns:p14="http://schemas.microsoft.com/office/powerpoint/2010/main" val="6710748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Border States Training Stages Plan</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Transitional</a:t>
            </a:r>
          </a:p>
          <a:p>
            <a:pPr lvl="1"/>
            <a:r>
              <a:rPr lang="en-US" dirty="0"/>
              <a:t>National Registered School for CDL training with Border States driver mentor or</a:t>
            </a:r>
          </a:p>
          <a:p>
            <a:pPr lvl="1"/>
            <a:r>
              <a:rPr lang="en-US" dirty="0"/>
              <a:t>Initial Training for Commercial – Non CDL</a:t>
            </a:r>
          </a:p>
          <a:p>
            <a:r>
              <a:rPr lang="en-US" dirty="0"/>
              <a:t>Ongoing</a:t>
            </a:r>
          </a:p>
          <a:p>
            <a:pPr lvl="1"/>
            <a:r>
              <a:rPr lang="en-US" dirty="0"/>
              <a:t>15-minute training modules from Initial training</a:t>
            </a:r>
          </a:p>
          <a:p>
            <a:endParaRPr lang="en-US" dirty="0"/>
          </a:p>
        </p:txBody>
      </p:sp>
    </p:spTree>
    <p:custDataLst>
      <p:tags r:id="rId1"/>
    </p:custDataLst>
    <p:extLst>
      <p:ext uri="{BB962C8B-B14F-4D97-AF65-F5344CB8AC3E}">
        <p14:creationId xmlns:p14="http://schemas.microsoft.com/office/powerpoint/2010/main" val="244254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4841A5-29C0-46B6-8921-50A6B5BB9E7E}"/>
              </a:ext>
            </a:extLst>
          </p:cNvPr>
          <p:cNvSpPr>
            <a:spLocks noGrp="1"/>
          </p:cNvSpPr>
          <p:nvPr>
            <p:ph type="title"/>
          </p:nvPr>
        </p:nvSpPr>
        <p:spPr/>
        <p:txBody>
          <a:bodyPr/>
          <a:lstStyle/>
          <a:p>
            <a:r>
              <a:rPr lang="en-US" b="0" dirty="0"/>
              <a:t>Delivery</a:t>
            </a:r>
            <a:r>
              <a:rPr lang="en-US" dirty="0"/>
              <a:t> FLEET</a:t>
            </a:r>
          </a:p>
        </p:txBody>
      </p:sp>
      <p:pic>
        <p:nvPicPr>
          <p:cNvPr id="11" name="Picture Placeholder 10">
            <a:extLst>
              <a:ext uri="{FF2B5EF4-FFF2-40B4-BE49-F238E27FC236}">
                <a16:creationId xmlns:a16="http://schemas.microsoft.com/office/drawing/2014/main" id="{DE3CDF29-5E95-4FEA-9A75-9680A8FBE84D}"/>
              </a:ext>
            </a:extLst>
          </p:cNvPr>
          <p:cNvPicPr>
            <a:picLocks noGrp="1" noChangeAspect="1"/>
          </p:cNvPicPr>
          <p:nvPr>
            <p:ph type="pic" sz="quarter" idx="11"/>
          </p:nvPr>
        </p:nvPicPr>
        <p:blipFill rotWithShape="1">
          <a:blip r:embed="rId4">
            <a:extLst>
              <a:ext uri="{28A0092B-C50C-407E-A947-70E740481C1C}">
                <a14:useLocalDpi xmlns:a14="http://schemas.microsoft.com/office/drawing/2010/main" val="0"/>
              </a:ext>
            </a:extLst>
          </a:blip>
          <a:srcRect t="25010" b="5276"/>
          <a:stretch/>
        </p:blipFill>
        <p:spPr>
          <a:xfrm>
            <a:off x="4" y="895350"/>
            <a:ext cx="9143996" cy="4248150"/>
          </a:xfrm>
        </p:spPr>
      </p:pic>
    </p:spTree>
    <p:custDataLst>
      <p:tags r:id="rId1"/>
    </p:custDataLst>
    <p:extLst>
      <p:ext uri="{BB962C8B-B14F-4D97-AF65-F5344CB8AC3E}">
        <p14:creationId xmlns:p14="http://schemas.microsoft.com/office/powerpoint/2010/main" val="35912275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Border States Training Stages</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r>
              <a:rPr lang="en-US" dirty="0"/>
              <a:t>Remedial / Corrective</a:t>
            </a:r>
          </a:p>
          <a:p>
            <a:pPr lvl="1"/>
            <a:r>
              <a:rPr lang="en-US" dirty="0"/>
              <a:t>National Safety Council training with certified trainers</a:t>
            </a:r>
          </a:p>
          <a:p>
            <a:pPr lvl="2"/>
            <a:r>
              <a:rPr lang="en-US" dirty="0"/>
              <a:t>Professional Truck Driver Training</a:t>
            </a:r>
          </a:p>
          <a:p>
            <a:pPr lvl="2"/>
            <a:r>
              <a:rPr lang="en-US" dirty="0"/>
              <a:t>Attitudinal Dynamics of Driving</a:t>
            </a:r>
          </a:p>
          <a:p>
            <a:pPr lvl="2"/>
            <a:r>
              <a:rPr lang="en-US" dirty="0"/>
              <a:t>Distracted Driving</a:t>
            </a:r>
          </a:p>
          <a:p>
            <a:pPr lvl="1"/>
            <a:r>
              <a:rPr lang="en-US" dirty="0"/>
              <a:t>Ride along training with a certified trainer </a:t>
            </a:r>
          </a:p>
        </p:txBody>
      </p:sp>
    </p:spTree>
    <p:custDataLst>
      <p:tags r:id="rId1"/>
    </p:custDataLst>
    <p:extLst>
      <p:ext uri="{BB962C8B-B14F-4D97-AF65-F5344CB8AC3E}">
        <p14:creationId xmlns:p14="http://schemas.microsoft.com/office/powerpoint/2010/main" val="9236027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Retile Theory and Nuclear Verdicts</a:t>
            </a:r>
          </a:p>
        </p:txBody>
      </p:sp>
      <p:sp>
        <p:nvSpPr>
          <p:cNvPr id="4" name="Content Placeholder 3">
            <a:extLst>
              <a:ext uri="{FF2B5EF4-FFF2-40B4-BE49-F238E27FC236}">
                <a16:creationId xmlns:a16="http://schemas.microsoft.com/office/drawing/2014/main" id="{79E3FE46-5B71-4161-9890-D4961279D568}"/>
              </a:ext>
            </a:extLst>
          </p:cNvPr>
          <p:cNvSpPr>
            <a:spLocks noGrp="1"/>
          </p:cNvSpPr>
          <p:nvPr>
            <p:ph sz="half" idx="2"/>
          </p:nvPr>
        </p:nvSpPr>
        <p:spPr>
          <a:xfrm>
            <a:off x="762000" y="3028950"/>
            <a:ext cx="8229600" cy="1543050"/>
          </a:xfrm>
        </p:spPr>
        <p:txBody>
          <a:bodyPr/>
          <a:lstStyle/>
          <a:p>
            <a:pPr marL="18288"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Reptile Theory, published in 2009 and currently sold on amazon for $1,195.00 / copy, is the plaintiff’s guidebook on how to successfully attack transportation companies for a massive settlement in serious injury or fatality vehicle collisions. </a:t>
            </a:r>
            <a:endParaRPr lang="en-US" sz="2400" dirty="0"/>
          </a:p>
        </p:txBody>
      </p:sp>
      <p:pic>
        <p:nvPicPr>
          <p:cNvPr id="9" name="Content Placeholder 8" descr="Text&#10;&#10;Description automatically generated">
            <a:extLst>
              <a:ext uri="{FF2B5EF4-FFF2-40B4-BE49-F238E27FC236}">
                <a16:creationId xmlns:a16="http://schemas.microsoft.com/office/drawing/2014/main" id="{FC600DDA-3AD4-4852-970F-AD9CFD6CAB71}"/>
              </a:ext>
            </a:extLst>
          </p:cNvPr>
          <p:cNvPicPr>
            <a:picLocks noGrp="1" noChangeAspect="1"/>
          </p:cNvPicPr>
          <p:nvPr>
            <p:ph sz="half" idx="12"/>
          </p:nvPr>
        </p:nvPicPr>
        <p:blipFill>
          <a:blip r:embed="rId4" r:link="rId5">
            <a:extLst>
              <a:ext uri="{28A0092B-C50C-407E-A947-70E740481C1C}">
                <a14:useLocalDpi xmlns:a14="http://schemas.microsoft.com/office/drawing/2010/main" val="0"/>
              </a:ext>
            </a:extLst>
          </a:blip>
          <a:srcRect/>
          <a:stretch>
            <a:fillRect/>
          </a:stretch>
        </p:blipFill>
        <p:spPr bwMode="auto">
          <a:xfrm>
            <a:off x="866774" y="742950"/>
            <a:ext cx="7543799" cy="2133600"/>
          </a:xfrm>
          <a:prstGeom prst="rect">
            <a:avLst/>
          </a:prstGeom>
          <a:noFill/>
          <a:ln>
            <a:noFill/>
          </a:ln>
        </p:spPr>
      </p:pic>
    </p:spTree>
    <p:custDataLst>
      <p:tags r:id="rId1"/>
    </p:custDataLst>
    <p:extLst>
      <p:ext uri="{BB962C8B-B14F-4D97-AF65-F5344CB8AC3E}">
        <p14:creationId xmlns:p14="http://schemas.microsoft.com/office/powerpoint/2010/main" val="37227234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Reptile Theory</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 Reptile Theory is based on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human need for survival and self-preservation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The Reptile Theory book shows a plaintiff what metrics to look for and how to obtain the big data that most transportation companies overlook, what the Reptile Theory calls Vectors. These Vectors can expose systemic faults within the company’s safety operating procedures or practices. Once discovered the plaintiff will use a systemic failure to convince the jury that the survival and self-preservation of the public is at risk, and they must respond (fight or flight) with a resounding message to the defendants in the form of huge punitive damage settlements.</a:t>
            </a:r>
          </a:p>
          <a:p>
            <a:endParaRPr lang="en-US" dirty="0"/>
          </a:p>
        </p:txBody>
      </p:sp>
    </p:spTree>
    <p:custDataLst>
      <p:tags r:id="rId1"/>
    </p:custDataLst>
    <p:extLst>
      <p:ext uri="{BB962C8B-B14F-4D97-AF65-F5344CB8AC3E}">
        <p14:creationId xmlns:p14="http://schemas.microsoft.com/office/powerpoint/2010/main" val="30749208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Reptile Theory</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18288"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Once the systemic failure and the need for survival have been established, the facts of the current accident become irrelevant. Human’s primal need for survival will overpower their want for logical justice every time. Defendants who prepare their defense based solely on the facts of the accident are resoundingly defeated by the plaintiffs Retile Theory attack.</a:t>
            </a:r>
          </a:p>
          <a:p>
            <a:pPr marL="18288" indent="0">
              <a:buNone/>
            </a:pPr>
            <a:endParaRPr lang="en-US" dirty="0"/>
          </a:p>
        </p:txBody>
      </p:sp>
    </p:spTree>
    <p:custDataLst>
      <p:tags r:id="rId1"/>
    </p:custDataLst>
    <p:extLst>
      <p:ext uri="{BB962C8B-B14F-4D97-AF65-F5344CB8AC3E}">
        <p14:creationId xmlns:p14="http://schemas.microsoft.com/office/powerpoint/2010/main" val="3672177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Vectors to Trouble</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a:xfrm>
            <a:off x="457200" y="1047749"/>
            <a:ext cx="8229600" cy="3886201"/>
          </a:xfrm>
        </p:spPr>
        <p:txBody>
          <a:bodyPr/>
          <a:lstStyle/>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Litigation Attorneys</a:t>
            </a:r>
            <a:r>
              <a:rPr lang="en-US" sz="1800" dirty="0">
                <a:effectLst/>
                <a:latin typeface="Calibri" panose="020F0502020204030204" pitchFamily="34" charset="0"/>
                <a:ea typeface="Calibri" panose="020F0502020204030204" pitchFamily="34" charset="0"/>
                <a:cs typeface="Times New Roman" panose="02020603050405020304" pitchFamily="18" charset="0"/>
              </a:rPr>
              <a:t> will attack key areas in a fatality or serious injury truck collision regardless of who was originally at fault to prove that the company was negligent.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there discrepancies in the driver’s onboarding files – was the driver qualified to be hired?</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Are there discrepancies in the driver’s qualification files – is this driver qualified to drive?</a:t>
            </a:r>
          </a:p>
          <a:p>
            <a:pPr marL="342900" marR="0" lvl="0" indent="-34290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Do you have a systematic vehicle maintenance and repair program? Are you following the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Is this driver subject to an Hours-of-Service regulation – Is this driver in compliance with the Hours of Service in their Record of Duty.</a:t>
            </a:r>
          </a:p>
          <a:p>
            <a:pPr marL="342900" marR="0" lvl="0" indent="-342900">
              <a:lnSpc>
                <a:spcPct val="107000"/>
              </a:lnSpc>
              <a:spcBef>
                <a:spcPts val="0"/>
              </a:spcBef>
              <a:spcAft>
                <a:spcPts val="80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Was the driver adequately trained on the vehicle they are operating and the cargo they are moving? Is training and / or road test documentation available?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36742039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Vectors to Trouble</a:t>
            </a:r>
          </a:p>
        </p:txBody>
      </p:sp>
      <p:sp>
        <p:nvSpPr>
          <p:cNvPr id="3" name="Content Placeholder 2">
            <a:extLst>
              <a:ext uri="{FF2B5EF4-FFF2-40B4-BE49-F238E27FC236}">
                <a16:creationId xmlns:a16="http://schemas.microsoft.com/office/drawing/2014/main" id="{7110CE92-8A38-41D3-8146-6DD384B421EE}"/>
              </a:ext>
            </a:extLst>
          </p:cNvPr>
          <p:cNvSpPr>
            <a:spLocks noGrp="1"/>
          </p:cNvSpPr>
          <p:nvPr>
            <p:ph idx="1"/>
          </p:nvPr>
        </p:nvSpPr>
        <p:spPr/>
        <p:txBody>
          <a:bodyPr/>
          <a:lstStyle/>
          <a:p>
            <a:pPr marL="0" marR="0" indent="0">
              <a:lnSpc>
                <a:spcPct val="107000"/>
              </a:lnSpc>
              <a:spcBef>
                <a:spcPts val="0"/>
              </a:spcBef>
              <a:spcAft>
                <a:spcPts val="0"/>
              </a:spcAft>
              <a:buNone/>
            </a:pP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Can the litigators prove -</a:t>
            </a:r>
          </a:p>
          <a:p>
            <a:pPr marL="0" marR="0">
              <a:lnSpc>
                <a:spcPct val="107000"/>
              </a:lnSpc>
              <a:spcBef>
                <a:spcPts val="0"/>
              </a:spcBef>
              <a:spcAft>
                <a:spcPts val="0"/>
              </a:spcAft>
            </a:pP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Negligent entrustment</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is a cause of action in tort law that arises where one party (the </a:t>
            </a:r>
            <a:r>
              <a:rPr lang="en-U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entrustor</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is held liable for </a:t>
            </a: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negligence</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because they </a:t>
            </a: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negligently</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provided another party (the </a:t>
            </a:r>
            <a:r>
              <a:rPr lang="en-US" sz="180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entrustee</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with a dangerous instrumentality, and the entrusted party caused injury to a third party with that instrumentality.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Negligent supervision</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is when someone who has a legal responsibility to supervise others fails to do so in a responsible manner.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Negligent retention</a:t>
            </a:r>
            <a:r>
              <a:rPr lang="en-US" sz="180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is a type of employment claim in which a worker claims that their employer failed to terminate or discharge an employee who should have been released from the company.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custDataLst>
      <p:tags r:id="rId1"/>
    </p:custDataLst>
    <p:extLst>
      <p:ext uri="{BB962C8B-B14F-4D97-AF65-F5344CB8AC3E}">
        <p14:creationId xmlns:p14="http://schemas.microsoft.com/office/powerpoint/2010/main" val="16834948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291C-852E-4582-D2B9-BA8BFF31A7A6}"/>
              </a:ext>
            </a:extLst>
          </p:cNvPr>
          <p:cNvSpPr>
            <a:spLocks noGrp="1"/>
          </p:cNvSpPr>
          <p:nvPr>
            <p:ph type="title"/>
          </p:nvPr>
        </p:nvSpPr>
        <p:spPr/>
        <p:txBody>
          <a:bodyPr/>
          <a:lstStyle/>
          <a:p>
            <a:r>
              <a:rPr lang="en-US" dirty="0"/>
              <a:t>Recent Supreme Court Action</a:t>
            </a:r>
          </a:p>
        </p:txBody>
      </p:sp>
      <p:sp>
        <p:nvSpPr>
          <p:cNvPr id="3" name="Content Placeholder 2">
            <a:extLst>
              <a:ext uri="{FF2B5EF4-FFF2-40B4-BE49-F238E27FC236}">
                <a16:creationId xmlns:a16="http://schemas.microsoft.com/office/drawing/2014/main" id="{3A700AEB-7258-6217-F6E4-BDD3CB2CA81A}"/>
              </a:ext>
            </a:extLst>
          </p:cNvPr>
          <p:cNvSpPr>
            <a:spLocks noGrp="1"/>
          </p:cNvSpPr>
          <p:nvPr>
            <p:ph idx="1"/>
          </p:nvPr>
        </p:nvSpPr>
        <p:spPr/>
        <p:txBody>
          <a:bodyPr/>
          <a:lstStyle/>
          <a:p>
            <a:r>
              <a:rPr lang="en-US" dirty="0"/>
              <a:t>Plaintiff claimed a broker negligently hired a carrier that was involved in a personal injury accident.</a:t>
            </a:r>
          </a:p>
          <a:p>
            <a:r>
              <a:rPr lang="en-US" dirty="0"/>
              <a:t>Broker argued that it must rely on FMCSA certification, or it would face various State negligence standards.</a:t>
            </a:r>
          </a:p>
          <a:p>
            <a:r>
              <a:rPr lang="en-US" dirty="0"/>
              <a:t>Supreme court left the final decision stand</a:t>
            </a:r>
          </a:p>
          <a:p>
            <a:pPr lvl="1"/>
            <a:r>
              <a:rPr lang="en-US" dirty="0"/>
              <a:t>FMCSA regulations are the minimum standard.</a:t>
            </a:r>
          </a:p>
          <a:p>
            <a:endParaRPr lang="en-US" dirty="0"/>
          </a:p>
        </p:txBody>
      </p:sp>
    </p:spTree>
    <p:custDataLst>
      <p:tags r:id="rId1"/>
    </p:custDataLst>
    <p:extLst>
      <p:ext uri="{BB962C8B-B14F-4D97-AF65-F5344CB8AC3E}">
        <p14:creationId xmlns:p14="http://schemas.microsoft.com/office/powerpoint/2010/main" val="7144978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B586F-7870-4C6A-8C42-7B1AC384E7FB}"/>
              </a:ext>
            </a:extLst>
          </p:cNvPr>
          <p:cNvSpPr>
            <a:spLocks noGrp="1"/>
          </p:cNvSpPr>
          <p:nvPr>
            <p:ph type="title"/>
          </p:nvPr>
        </p:nvSpPr>
        <p:spPr/>
        <p:txBody>
          <a:bodyPr/>
          <a:lstStyle/>
          <a:p>
            <a:r>
              <a:rPr lang="en-US" dirty="0"/>
              <a:t>Recent Supreme Court Action</a:t>
            </a:r>
          </a:p>
        </p:txBody>
      </p:sp>
      <p:sp>
        <p:nvSpPr>
          <p:cNvPr id="3" name="Content Placeholder 2">
            <a:extLst>
              <a:ext uri="{FF2B5EF4-FFF2-40B4-BE49-F238E27FC236}">
                <a16:creationId xmlns:a16="http://schemas.microsoft.com/office/drawing/2014/main" id="{67FDE382-DC03-8DDB-CBAA-CBAA60815D9C}"/>
              </a:ext>
            </a:extLst>
          </p:cNvPr>
          <p:cNvSpPr>
            <a:spLocks noGrp="1"/>
          </p:cNvSpPr>
          <p:nvPr>
            <p:ph idx="1"/>
          </p:nvPr>
        </p:nvSpPr>
        <p:spPr/>
        <p:txBody>
          <a:bodyPr/>
          <a:lstStyle/>
          <a:p>
            <a:pPr marL="18288" indent="0">
              <a:buNone/>
            </a:pPr>
            <a:r>
              <a:rPr lang="en-US" dirty="0"/>
              <a:t>You have an obligation to</a:t>
            </a:r>
          </a:p>
          <a:p>
            <a:r>
              <a:rPr lang="en-US" dirty="0"/>
              <a:t>Review your carriers CSA metrics</a:t>
            </a:r>
          </a:p>
          <a:p>
            <a:r>
              <a:rPr lang="en-US" dirty="0"/>
              <a:t>Use carriers with below average scores</a:t>
            </a:r>
          </a:p>
          <a:p>
            <a:r>
              <a:rPr lang="en-US" dirty="0"/>
              <a:t>If you are the carrier with above average scores, it is time to improve.</a:t>
            </a:r>
          </a:p>
          <a:p>
            <a:r>
              <a:rPr lang="en-US" dirty="0"/>
              <a:t>Most improvements start with training</a:t>
            </a:r>
          </a:p>
          <a:p>
            <a:endParaRPr lang="en-US" dirty="0"/>
          </a:p>
          <a:p>
            <a:endParaRPr lang="en-US" dirty="0"/>
          </a:p>
        </p:txBody>
      </p:sp>
    </p:spTree>
    <p:custDataLst>
      <p:tags r:id="rId1"/>
    </p:custDataLst>
    <p:extLst>
      <p:ext uri="{BB962C8B-B14F-4D97-AF65-F5344CB8AC3E}">
        <p14:creationId xmlns:p14="http://schemas.microsoft.com/office/powerpoint/2010/main" val="283151298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E67F-2476-495C-8892-78A02FC90E41}"/>
              </a:ext>
            </a:extLst>
          </p:cNvPr>
          <p:cNvSpPr>
            <a:spLocks noGrp="1"/>
          </p:cNvSpPr>
          <p:nvPr>
            <p:ph type="title"/>
          </p:nvPr>
        </p:nvSpPr>
        <p:spPr>
          <a:xfrm>
            <a:off x="381000" y="91678"/>
            <a:ext cx="8229600" cy="479822"/>
          </a:xfrm>
        </p:spPr>
        <p:txBody>
          <a:bodyPr anchor="t">
            <a:normAutofit/>
          </a:bodyPr>
          <a:lstStyle/>
          <a:p>
            <a:pPr>
              <a:lnSpc>
                <a:spcPct val="90000"/>
              </a:lnSpc>
            </a:pPr>
            <a:r>
              <a:rPr lang="en-US" sz="2600"/>
              <a:t>Questions</a:t>
            </a:r>
          </a:p>
        </p:txBody>
      </p:sp>
      <p:pic>
        <p:nvPicPr>
          <p:cNvPr id="5" name="Content Placeholder 4" descr="Question mark on green pastel background">
            <a:extLst>
              <a:ext uri="{FF2B5EF4-FFF2-40B4-BE49-F238E27FC236}">
                <a16:creationId xmlns:a16="http://schemas.microsoft.com/office/drawing/2014/main" id="{5B772577-AF47-447F-AF08-B0C614742CFF}"/>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t="11066" b="26989"/>
          <a:stretch/>
        </p:blipFill>
        <p:spPr>
          <a:xfrm>
            <a:off x="4" y="895350"/>
            <a:ext cx="9143996" cy="4248150"/>
          </a:xfrm>
          <a:noFill/>
        </p:spPr>
      </p:pic>
    </p:spTree>
    <p:custDataLst>
      <p:tags r:id="rId1"/>
    </p:custDataLst>
    <p:extLst>
      <p:ext uri="{BB962C8B-B14F-4D97-AF65-F5344CB8AC3E}">
        <p14:creationId xmlns:p14="http://schemas.microsoft.com/office/powerpoint/2010/main" val="27635543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26498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5DE6F-B9E0-479B-A27F-05AB1AFD1A0A}"/>
              </a:ext>
            </a:extLst>
          </p:cNvPr>
          <p:cNvSpPr>
            <a:spLocks noGrp="1"/>
          </p:cNvSpPr>
          <p:nvPr>
            <p:ph type="title"/>
          </p:nvPr>
        </p:nvSpPr>
        <p:spPr/>
        <p:txBody>
          <a:bodyPr/>
          <a:lstStyle/>
          <a:p>
            <a:r>
              <a:rPr lang="en-US" dirty="0"/>
              <a:t>Ron Rosenthal</a:t>
            </a:r>
          </a:p>
        </p:txBody>
      </p:sp>
      <p:sp>
        <p:nvSpPr>
          <p:cNvPr id="3" name="Content Placeholder 2">
            <a:extLst>
              <a:ext uri="{FF2B5EF4-FFF2-40B4-BE49-F238E27FC236}">
                <a16:creationId xmlns:a16="http://schemas.microsoft.com/office/drawing/2014/main" id="{1C88173C-CF67-4599-A24D-66F2708C576C}"/>
              </a:ext>
            </a:extLst>
          </p:cNvPr>
          <p:cNvSpPr>
            <a:spLocks noGrp="1"/>
          </p:cNvSpPr>
          <p:nvPr>
            <p:ph idx="1"/>
          </p:nvPr>
        </p:nvSpPr>
        <p:spPr>
          <a:xfrm>
            <a:off x="457200" y="1047749"/>
            <a:ext cx="8229600" cy="3810001"/>
          </a:xfrm>
        </p:spPr>
        <p:txBody>
          <a:bodyPr/>
          <a:lstStyle/>
          <a:p>
            <a:r>
              <a:rPr lang="en-US" dirty="0"/>
              <a:t>30 years of distribution experience in various roles.</a:t>
            </a:r>
          </a:p>
          <a:p>
            <a:r>
              <a:rPr lang="en-US" dirty="0"/>
              <a:t>Owner / operator for multiple years.</a:t>
            </a:r>
          </a:p>
          <a:p>
            <a:r>
              <a:rPr lang="en-US" dirty="0"/>
              <a:t>Personally trained approximately 18 CDL A driver’s being in 1999</a:t>
            </a:r>
          </a:p>
          <a:p>
            <a:r>
              <a:rPr lang="en-US" dirty="0"/>
              <a:t>Partnered with CDL schools to train about 50 more CDL drivers.</a:t>
            </a:r>
          </a:p>
          <a:p>
            <a:r>
              <a:rPr lang="en-US" dirty="0"/>
              <a:t>Trained Long Combination Vehicle Drivers.</a:t>
            </a:r>
          </a:p>
        </p:txBody>
      </p:sp>
    </p:spTree>
    <p:custDataLst>
      <p:tags r:id="rId1"/>
    </p:custDataLst>
    <p:extLst>
      <p:ext uri="{BB962C8B-B14F-4D97-AF65-F5344CB8AC3E}">
        <p14:creationId xmlns:p14="http://schemas.microsoft.com/office/powerpoint/2010/main" val="2922917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4A0C2-8414-468A-BD47-7E459B0FED5F}"/>
              </a:ext>
            </a:extLst>
          </p:cNvPr>
          <p:cNvSpPr>
            <a:spLocks noGrp="1"/>
          </p:cNvSpPr>
          <p:nvPr>
            <p:ph type="title"/>
          </p:nvPr>
        </p:nvSpPr>
        <p:spPr/>
        <p:txBody>
          <a:bodyPr/>
          <a:lstStyle/>
          <a:p>
            <a:r>
              <a:rPr lang="en-US" dirty="0"/>
              <a:t>Long Combination Vehicles</a:t>
            </a:r>
          </a:p>
        </p:txBody>
      </p:sp>
      <p:graphicFrame>
        <p:nvGraphicFramePr>
          <p:cNvPr id="4" name="Content Placeholder 3">
            <a:extLst>
              <a:ext uri="{FF2B5EF4-FFF2-40B4-BE49-F238E27FC236}">
                <a16:creationId xmlns:a16="http://schemas.microsoft.com/office/drawing/2014/main" id="{9CACEFFB-30E4-4E54-A37E-9B374E29378C}"/>
              </a:ext>
            </a:extLst>
          </p:cNvPr>
          <p:cNvGraphicFramePr>
            <a:graphicFrameLocks noGrp="1" noChangeAspect="1"/>
          </p:cNvGraphicFramePr>
          <p:nvPr>
            <p:ph idx="1"/>
            <p:extLst>
              <p:ext uri="{D42A27DB-BD31-4B8C-83A1-F6EECF244321}">
                <p14:modId xmlns:p14="http://schemas.microsoft.com/office/powerpoint/2010/main" val="1376205345"/>
              </p:ext>
            </p:extLst>
          </p:nvPr>
        </p:nvGraphicFramePr>
        <p:xfrm>
          <a:off x="838200" y="819150"/>
          <a:ext cx="6096000" cy="3944758"/>
        </p:xfrm>
        <a:graphic>
          <a:graphicData uri="http://schemas.openxmlformats.org/presentationml/2006/ole">
            <mc:AlternateContent xmlns:mc="http://schemas.openxmlformats.org/markup-compatibility/2006">
              <mc:Choice xmlns:v="urn:schemas-microsoft-com:vml" Requires="v">
                <p:oleObj name="Acrobat Document" r:id="rId3" imgW="4663440" imgH="3017236" progId="AcroExch.Document.DC">
                  <p:embed/>
                </p:oleObj>
              </mc:Choice>
              <mc:Fallback>
                <p:oleObj name="Acrobat Document" r:id="rId3" imgW="4663440" imgH="3017236" progId="AcroExch.Document.DC">
                  <p:embed/>
                  <p:pic>
                    <p:nvPicPr>
                      <p:cNvPr id="0" name=""/>
                      <p:cNvPicPr/>
                      <p:nvPr/>
                    </p:nvPicPr>
                    <p:blipFill>
                      <a:blip r:embed="rId4"/>
                      <a:stretch>
                        <a:fillRect/>
                      </a:stretch>
                    </p:blipFill>
                    <p:spPr>
                      <a:xfrm>
                        <a:off x="838200" y="819150"/>
                        <a:ext cx="6096000" cy="3944758"/>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3373053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rder States Colors">
      <a:dk1>
        <a:srgbClr val="414042"/>
      </a:dk1>
      <a:lt1>
        <a:sysClr val="window" lastClr="FFFFFF"/>
      </a:lt1>
      <a:dk2>
        <a:srgbClr val="00467F"/>
      </a:dk2>
      <a:lt2>
        <a:srgbClr val="E6E7E8"/>
      </a:lt2>
      <a:accent1>
        <a:srgbClr val="002B5C"/>
      </a:accent1>
      <a:accent2>
        <a:srgbClr val="C41230"/>
      </a:accent2>
      <a:accent3>
        <a:srgbClr val="8CC63F"/>
      </a:accent3>
      <a:accent4>
        <a:srgbClr val="E96D1F"/>
      </a:accent4>
      <a:accent5>
        <a:srgbClr val="FFD200"/>
      </a:accent5>
      <a:accent6>
        <a:srgbClr val="BEC0C2"/>
      </a:accent6>
      <a:hlink>
        <a:srgbClr val="009CDE"/>
      </a:hlink>
      <a:folHlink>
        <a:srgbClr val="BEC0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BSE_PowerPoint_Template.pptx" id="{75FAEBB5-6C4B-4FA0-BEFC-44FA3C9841BE}" vid="{A2339AB3-D719-4C0E-B4B9-240BF2003049}"/>
    </a:ext>
  </a:extLst>
</a:theme>
</file>

<file path=ppt/theme/theme2.xml><?xml version="1.0" encoding="utf-8"?>
<a:theme xmlns:a="http://schemas.openxmlformats.org/drawingml/2006/main" name="1_Office Theme">
  <a:themeElements>
    <a:clrScheme name="Border States Colors">
      <a:dk1>
        <a:srgbClr val="414042"/>
      </a:dk1>
      <a:lt1>
        <a:sysClr val="window" lastClr="FFFFFF"/>
      </a:lt1>
      <a:dk2>
        <a:srgbClr val="00467F"/>
      </a:dk2>
      <a:lt2>
        <a:srgbClr val="E6E7E8"/>
      </a:lt2>
      <a:accent1>
        <a:srgbClr val="002B5C"/>
      </a:accent1>
      <a:accent2>
        <a:srgbClr val="C41230"/>
      </a:accent2>
      <a:accent3>
        <a:srgbClr val="8CC63F"/>
      </a:accent3>
      <a:accent4>
        <a:srgbClr val="E96D1F"/>
      </a:accent4>
      <a:accent5>
        <a:srgbClr val="FFD200"/>
      </a:accent5>
      <a:accent6>
        <a:srgbClr val="BEC0C2"/>
      </a:accent6>
      <a:hlink>
        <a:srgbClr val="009CDE"/>
      </a:hlink>
      <a:folHlink>
        <a:srgbClr val="BEC0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800" dirty="0" smtClean="0">
            <a:latin typeface="Arial" panose="020B0604020202020204" pitchFamily="34" charset="0"/>
            <a:cs typeface="Arial" panose="020B0604020202020204" pitchFamily="34"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p:properties xmlns:p="http://schemas.microsoft.com/office/2006/metadata/properties" xmlns:xsi="http://www.w3.org/2001/XMLSchema-instance" xmlns:pc="http://schemas.microsoft.com/office/infopath/2007/PartnerControls">
  <documentManagement>
    <TaxKeywordTaxHTField xmlns="624ed422-293a-44d2-aed8-abc2299fd19d">
      <Terms xmlns="http://schemas.microsoft.com/office/infopath/2007/PartnerControls">
        <TermInfo xmlns="http://schemas.microsoft.com/office/infopath/2007/PartnerControls">
          <TermName xmlns="http://schemas.microsoft.com/office/infopath/2007/PartnerControls">PowerPoint template</TermName>
          <TermId xmlns="http://schemas.microsoft.com/office/infopath/2007/PartnerControls">c900e042-67da-467d-9381-89f2bd0877ed</TermId>
        </TermInfo>
        <TermInfo xmlns="http://schemas.microsoft.com/office/infopath/2007/PartnerControls">
          <TermName xmlns="http://schemas.microsoft.com/office/infopath/2007/PartnerControls">Company powerpoint</TermName>
          <TermId xmlns="http://schemas.microsoft.com/office/infopath/2007/PartnerControls">e2758637-f99f-4cd6-b6ee-1b9c6f325aec</TermId>
        </TermInfo>
        <TermInfo xmlns="http://schemas.microsoft.com/office/infopath/2007/PartnerControls">
          <TermName xmlns="http://schemas.microsoft.com/office/infopath/2007/PartnerControls">PowerPoint</TermName>
          <TermId xmlns="http://schemas.microsoft.com/office/infopath/2007/PartnerControls">7d27db8c-e3fa-4d9e-a427-755b780b0fd9</TermId>
        </TermInfo>
        <TermInfo xmlns="http://schemas.microsoft.com/office/infopath/2007/PartnerControls">
          <TermName xmlns="http://schemas.microsoft.com/office/infopath/2007/PartnerControls">Company presentation</TermName>
          <TermId xmlns="http://schemas.microsoft.com/office/infopath/2007/PartnerControls">f082eaa1-94c8-4e96-8094-b96beb2a4f43</TermId>
        </TermInfo>
      </Terms>
    </TaxKeywordTaxHTField>
    <_ip_UnifiedCompliancePolicyUIAction xmlns="http://schemas.microsoft.com/sharepoint/v3" xsi:nil="true"/>
    <TaxCatchAll xmlns="624ed422-293a-44d2-aed8-abc2299fd19d">
      <Value>1449</Value>
      <Value>1248</Value>
      <Value>491</Value>
      <Value>1358</Value>
    </TaxCatchAll>
    <BSEDepartments xmlns="4189fe13-c4e3-4dd3-a248-dfd0a89b08b5">Communication</BSEDepartments>
    <_ip_UnifiedCompliancePolicyProperties xmlns="http://schemas.microsoft.com/sharepoint/v3" xsi:nil="true"/>
    <ReportOwner xmlns="http://schemas.microsoft.com/sharepoint/v3">
      <UserInfo>
        <DisplayName>Lindsay Amundson</DisplayName>
        <AccountId>146</AccountId>
        <AccountType/>
      </UserInfo>
    </ReportOwner>
    <_dlc_DocId xmlns="624ed422-293a-44d2-aed8-abc2299fd19d">7VCERPRHR6D6-334776144-35100</_dlc_DocId>
    <_dlc_DocIdUrl xmlns="624ed422-293a-44d2-aed8-abc2299fd19d">
      <Url>https://borderstates.sharepoint.com/sites/borderline/documents/_layouts/15/DocIdRedir.aspx?ID=7VCERPRHR6D6-334776144-35100</Url>
      <Description>7VCERPRHR6D6-334776144-35100</Description>
    </_dlc_DocIdUrl>
  </documentManagement>
</p:properties>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mso-contentType ?>
<FormTemplates xmlns="http://schemas.microsoft.com/sharepoint/v3/contenttype/forms">
  <Display>DocumentLibraryForm</Display>
  <Edit>DocumentLibraryForm</Edit>
  <New>DocumentLibraryForm</New>
</FormTemplates>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ct:contentTypeSchema xmlns:ct="http://schemas.microsoft.com/office/2006/metadata/contentType" xmlns:ma="http://schemas.microsoft.com/office/2006/metadata/properties/metaAttributes" ct:_="" ma:_="" ma:contentTypeName="Document" ma:contentTypeID="0x0101005ACEE3D4A4EF354B8B11EDCA041E0E35" ma:contentTypeVersion="19" ma:contentTypeDescription="Create a new document." ma:contentTypeScope="" ma:versionID="307156790b6613bddc9f58ed1e9838ee">
  <xsd:schema xmlns:xsd="http://www.w3.org/2001/XMLSchema" xmlns:xs="http://www.w3.org/2001/XMLSchema" xmlns:p="http://schemas.microsoft.com/office/2006/metadata/properties" xmlns:ns1="http://schemas.microsoft.com/sharepoint/v3" xmlns:ns2="624ed422-293a-44d2-aed8-abc2299fd19d" xmlns:ns3="4189fe13-c4e3-4dd3-a248-dfd0a89b08b5" xmlns:ns5="68d4a3a7-438f-4538-99d6-87d1e0d2d01e" xmlns:ns6="5058d809-1c33-4064-b761-6e4e7311fdda" targetNamespace="http://schemas.microsoft.com/office/2006/metadata/properties" ma:root="true" ma:fieldsID="717287716657839d545a6f6e73a3a7f1" ns1:_="" ns2:_="" ns3:_="" ns5:_="" ns6:_="">
    <xsd:import namespace="http://schemas.microsoft.com/sharepoint/v3"/>
    <xsd:import namespace="624ed422-293a-44d2-aed8-abc2299fd19d"/>
    <xsd:import namespace="4189fe13-c4e3-4dd3-a248-dfd0a89b08b5"/>
    <xsd:import namespace="68d4a3a7-438f-4538-99d6-87d1e0d2d01e"/>
    <xsd:import namespace="5058d809-1c33-4064-b761-6e4e7311fdda"/>
    <xsd:element name="properties">
      <xsd:complexType>
        <xsd:sequence>
          <xsd:element name="documentManagement">
            <xsd:complexType>
              <xsd:all>
                <xsd:element ref="ns2:_dlc_DocId" minOccurs="0"/>
                <xsd:element ref="ns2:_dlc_DocIdUrl" minOccurs="0"/>
                <xsd:element ref="ns2:_dlc_DocIdPersistId" minOccurs="0"/>
                <xsd:element ref="ns3:BSEDepartments" minOccurs="0"/>
                <xsd:element ref="ns1:ReportOwner" minOccurs="0"/>
                <xsd:element ref="ns2:TaxKeywordTaxHTField" minOccurs="0"/>
                <xsd:element ref="ns2:TaxCatchAll" minOccurs="0"/>
                <xsd:element ref="ns1:_ip_UnifiedCompliancePolicyProperties" minOccurs="0"/>
                <xsd:element ref="ns1:_ip_UnifiedCompliancePolicyUIAction" minOccurs="0"/>
                <xsd:element ref="ns5:SharedWithUsers" minOccurs="0"/>
                <xsd:element ref="ns5:SharedWithDetails" minOccurs="0"/>
                <xsd:element ref="ns6:MediaServiceMetadata" minOccurs="0"/>
                <xsd:element ref="ns6:MediaServiceFastMetadata" minOccurs="0"/>
                <xsd:element ref="ns6:MediaServiceEventHashCode" minOccurs="0"/>
                <xsd:element ref="ns6:MediaServiceGenerationTime" minOccurs="0"/>
                <xsd:element ref="ns6:MediaServiceAutoKeyPoints" minOccurs="0"/>
                <xsd:element ref="ns6:MediaServiceKeyPoints" minOccurs="0"/>
                <xsd:element ref="ns6:MediaServiceAutoTags" minOccurs="0"/>
                <xsd:element ref="ns6: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eportOwner" ma:index="12" nillable="true" ma:displayName="Owner" ma:description="Owner of this document" ma:list="UserInfo" ma:internalName="Report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ip_UnifiedCompliancePolicyProperties" ma:index="17" nillable="true" ma:displayName="Unified Compliance Policy Properties" ma:description="" ma:hidden="true" ma:internalName="_ip_UnifiedCompliancePolicyProperties">
      <xsd:simpleType>
        <xsd:restriction base="dms:Note"/>
      </xsd:simpleType>
    </xsd:element>
    <xsd:element name="_ip_UnifiedCompliancePolicyUIAction" ma:index="18"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4ed422-293a-44d2-aed8-abc2299fd19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5" nillable="true" ma:taxonomy="true" ma:internalName="TaxKeywordTaxHTField" ma:taxonomyFieldName="TaxKeyword" ma:displayName="Enterprise Keywords" ma:fieldId="{23f27201-bee3-471e-b2e7-b64fd8b7ca38}" ma:taxonomyMulti="true" ma:sspId="acfb2a3c-6bfd-4703-a247-d1ec4893b101" ma:termSetId="00000000-0000-0000-0000-000000000000" ma:anchorId="00000000-0000-0000-0000-000000000000" ma:open="true" ma:isKeyword="true">
      <xsd:complexType>
        <xsd:sequence>
          <xsd:element ref="pc:Terms" minOccurs="0" maxOccurs="1"/>
        </xsd:sequence>
      </xsd:complexType>
    </xsd:element>
    <xsd:element name="TaxCatchAll" ma:index="16" nillable="true" ma:displayName="Taxonomy Catch All Column" ma:description="" ma:hidden="true" ma:list="{63cef763-6965-440d-9b69-05d9c0b1fa12}" ma:internalName="TaxCatchAll" ma:showField="CatchAllData" ma:web="624ed422-293a-44d2-aed8-abc2299fd1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189fe13-c4e3-4dd3-a248-dfd0a89b08b5" elementFormDefault="qualified">
    <xsd:import namespace="http://schemas.microsoft.com/office/2006/documentManagement/types"/>
    <xsd:import namespace="http://schemas.microsoft.com/office/infopath/2007/PartnerControls"/>
    <xsd:element name="BSEDepartments" ma:index="11" nillable="true" ma:displayName="BSE Department" ma:description="Overall department that takes ownership of the documents within their department.&#10;" ma:format="Dropdown" ma:internalName="BSEDepartments">
      <xsd:simpleType>
        <xsd:restriction base="dms:Choice">
          <xsd:enumeration value="Accounting and Finance"/>
          <xsd:enumeration value="Communication"/>
          <xsd:enumeration value="Corporate Administration"/>
          <xsd:enumeration value="Human Resources"/>
          <xsd:enumeration value="Information Technology"/>
          <xsd:enumeration value="Operations"/>
          <xsd:enumeration value="Procurement"/>
          <xsd:enumeration value="Sales and Marketing"/>
          <xsd:enumeration value="Supply Chain Services"/>
        </xsd:restriction>
      </xsd:simpleType>
    </xsd:element>
  </xsd:schema>
  <xsd:schema xmlns:xsd="http://www.w3.org/2001/XMLSchema" xmlns:xs="http://www.w3.org/2001/XMLSchema" xmlns:dms="http://schemas.microsoft.com/office/2006/documentManagement/types" xmlns:pc="http://schemas.microsoft.com/office/infopath/2007/PartnerControls" targetNamespace="68d4a3a7-438f-4538-99d6-87d1e0d2d01e" elementFormDefault="qualified">
    <xsd:import namespace="http://schemas.microsoft.com/office/2006/documentManagement/types"/>
    <xsd:import namespace="http://schemas.microsoft.com/office/infopath/2007/PartnerControls"/>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58d809-1c33-4064-b761-6e4e7311fdda" elementFormDefault="qualified">
    <xsd:import namespace="http://schemas.microsoft.com/office/2006/documentManagement/types"/>
    <xsd:import namespace="http://schemas.microsoft.com/office/infopath/2007/PartnerControls"/>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AutoKeyPoints" ma:index="25" nillable="true" ma:displayName="MediaServiceAutoKeyPoints" ma:hidden="true" ma:internalName="MediaServiceAutoKeyPoints" ma:readOnly="true">
      <xsd:simpleType>
        <xsd:restriction base="dms:Note"/>
      </xsd:simpleType>
    </xsd:element>
    <xsd:element name="MediaServiceKeyPoints" ma:index="26" nillable="true" ma:displayName="KeyPoints" ma:internalName="MediaServiceKeyPoints" ma:readOnly="true">
      <xsd:simpleType>
        <xsd:restriction base="dms:Note">
          <xsd:maxLength value="255"/>
        </xsd:restriction>
      </xsd:simpleType>
    </xsd:element>
    <xsd:element name="MediaServiceAutoTags" ma:index="27" nillable="true" ma:displayName="Tags" ma:internalName="MediaServiceAutoTags" ma:readOnly="true">
      <xsd:simpleType>
        <xsd:restriction base="dms:Text"/>
      </xsd:simpleType>
    </xsd:element>
    <xsd:element name="MediaServiceOCR" ma:index="2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1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821D1CF3-9ACB-4B16-BF01-A7C0C2BDC614}">
  <ds:schemaRefs>
    <ds:schemaRef ds:uri="ESRI.ArcGIS.Mapping.OfficeIntegration.PowerPointInfo"/>
  </ds:schemaRefs>
</ds:datastoreItem>
</file>

<file path=customXml/itemProps10.xml><?xml version="1.0" encoding="utf-8"?>
<ds:datastoreItem xmlns:ds="http://schemas.openxmlformats.org/officeDocument/2006/customXml" ds:itemID="{16162362-3E16-425D-B8A6-2A5D724DC587}">
  <ds:schemaRefs>
    <ds:schemaRef ds:uri="ESRI.ArcGIS.Mapping.OfficeIntegration.PowerPointInfo"/>
  </ds:schemaRefs>
</ds:datastoreItem>
</file>

<file path=customXml/itemProps11.xml><?xml version="1.0" encoding="utf-8"?>
<ds:datastoreItem xmlns:ds="http://schemas.openxmlformats.org/officeDocument/2006/customXml" ds:itemID="{E070ECF2-8204-4D9F-A77F-5A7CD5211483}">
  <ds:schemaRefs>
    <ds:schemaRef ds:uri="ESRI.ArcGIS.Mapping.OfficeIntegration.PowerPointInfo"/>
  </ds:schemaRefs>
</ds:datastoreItem>
</file>

<file path=customXml/itemProps12.xml><?xml version="1.0" encoding="utf-8"?>
<ds:datastoreItem xmlns:ds="http://schemas.openxmlformats.org/officeDocument/2006/customXml" ds:itemID="{776A54A0-A6BD-42D9-93F5-47A8FA36314B}">
  <ds:schemaRefs>
    <ds:schemaRef ds:uri="ESRI.ArcGIS.Mapping.OfficeIntegration.PowerPointInfo"/>
  </ds:schemaRefs>
</ds:datastoreItem>
</file>

<file path=customXml/itemProps13.xml><?xml version="1.0" encoding="utf-8"?>
<ds:datastoreItem xmlns:ds="http://schemas.openxmlformats.org/officeDocument/2006/customXml" ds:itemID="{9B13A0F9-CC6E-47B0-A8E8-934857838CA4}">
  <ds:schemaRefs>
    <ds:schemaRef ds:uri="ESRI.ArcGIS.Mapping.OfficeIntegration.PowerPointInfo"/>
  </ds:schemaRefs>
</ds:datastoreItem>
</file>

<file path=customXml/itemProps14.xml><?xml version="1.0" encoding="utf-8"?>
<ds:datastoreItem xmlns:ds="http://schemas.openxmlformats.org/officeDocument/2006/customXml" ds:itemID="{E2BF048E-35A2-445F-A514-7D93974F039B}">
  <ds:schemaRefs>
    <ds:schemaRef ds:uri="ESRI.ArcGIS.Mapping.OfficeIntegration.PowerPointInfo"/>
  </ds:schemaRefs>
</ds:datastoreItem>
</file>

<file path=customXml/itemProps15.xml><?xml version="1.0" encoding="utf-8"?>
<ds:datastoreItem xmlns:ds="http://schemas.openxmlformats.org/officeDocument/2006/customXml" ds:itemID="{237782ED-9E9F-482C-B61B-6C07F3B46941}">
  <ds:schemaRefs>
    <ds:schemaRef ds:uri="ESRI.ArcGIS.Mapping.OfficeIntegration.PowerPointInfo"/>
  </ds:schemaRefs>
</ds:datastoreItem>
</file>

<file path=customXml/itemProps16.xml><?xml version="1.0" encoding="utf-8"?>
<ds:datastoreItem xmlns:ds="http://schemas.openxmlformats.org/officeDocument/2006/customXml" ds:itemID="{FCF1D527-CC7B-4430-A9C6-256AFFB9F83C}">
  <ds:schemaRefs>
    <ds:schemaRef ds:uri="http://schemas.microsoft.com/sharepoint/events"/>
  </ds:schemaRefs>
</ds:datastoreItem>
</file>

<file path=customXml/itemProps17.xml><?xml version="1.0" encoding="utf-8"?>
<ds:datastoreItem xmlns:ds="http://schemas.openxmlformats.org/officeDocument/2006/customXml" ds:itemID="{0F2E28AB-4982-4360-B4E6-D1D7CCBC3881}">
  <ds:schemaRefs>
    <ds:schemaRef ds:uri="ESRI.ArcGIS.Mapping.OfficeIntegration.PowerPointInfo"/>
  </ds:schemaRefs>
</ds:datastoreItem>
</file>

<file path=customXml/itemProps18.xml><?xml version="1.0" encoding="utf-8"?>
<ds:datastoreItem xmlns:ds="http://schemas.openxmlformats.org/officeDocument/2006/customXml" ds:itemID="{F1AB0AC7-BDE2-4697-8CD1-14532EF25661}">
  <ds:schemaRefs>
    <ds:schemaRef ds:uri="ESRI.ArcGIS.Mapping.OfficeIntegration.PowerPointInfo"/>
  </ds:schemaRefs>
</ds:datastoreItem>
</file>

<file path=customXml/itemProps19.xml><?xml version="1.0" encoding="utf-8"?>
<ds:datastoreItem xmlns:ds="http://schemas.openxmlformats.org/officeDocument/2006/customXml" ds:itemID="{2B473105-3482-47C8-9E56-73CA537871B1}">
  <ds:schemaRefs>
    <ds:schemaRef ds:uri="ESRI.ArcGIS.Mapping.OfficeIntegration.PowerPointInfo"/>
  </ds:schemaRefs>
</ds:datastoreItem>
</file>

<file path=customXml/itemProps2.xml><?xml version="1.0" encoding="utf-8"?>
<ds:datastoreItem xmlns:ds="http://schemas.openxmlformats.org/officeDocument/2006/customXml" ds:itemID="{D6301222-D49F-4FC4-A334-C8CD42A1FB21}">
  <ds:schemaRefs>
    <ds:schemaRef ds:uri="ESRI.ArcGIS.Mapping.OfficeIntegration.PowerPointInfo"/>
  </ds:schemaRefs>
</ds:datastoreItem>
</file>

<file path=customXml/itemProps20.xml><?xml version="1.0" encoding="utf-8"?>
<ds:datastoreItem xmlns:ds="http://schemas.openxmlformats.org/officeDocument/2006/customXml" ds:itemID="{688B6FCC-CD24-44F5-BBA8-1BC95E4F8CEF}">
  <ds:schemaRefs>
    <ds:schemaRef ds:uri="ESRI.ArcGIS.Mapping.OfficeIntegration.PowerPointInfo"/>
  </ds:schemaRefs>
</ds:datastoreItem>
</file>

<file path=customXml/itemProps21.xml><?xml version="1.0" encoding="utf-8"?>
<ds:datastoreItem xmlns:ds="http://schemas.openxmlformats.org/officeDocument/2006/customXml" ds:itemID="{FB53C4D0-E62F-4D06-A2DF-2F4A2337C075}">
  <ds:schemaRefs>
    <ds:schemaRef ds:uri="ESRI.ArcGIS.Mapping.OfficeIntegration.PowerPointInfo"/>
  </ds:schemaRefs>
</ds:datastoreItem>
</file>

<file path=customXml/itemProps22.xml><?xml version="1.0" encoding="utf-8"?>
<ds:datastoreItem xmlns:ds="http://schemas.openxmlformats.org/officeDocument/2006/customXml" ds:itemID="{A10231B2-9834-4A71-99C5-C2630AA7343F}">
  <ds:schemaRefs>
    <ds:schemaRef ds:uri="ESRI.ArcGIS.Mapping.OfficeIntegration.PowerPointInfo"/>
  </ds:schemaRefs>
</ds:datastoreItem>
</file>

<file path=customXml/itemProps23.xml><?xml version="1.0" encoding="utf-8"?>
<ds:datastoreItem xmlns:ds="http://schemas.openxmlformats.org/officeDocument/2006/customXml" ds:itemID="{54BCC131-0985-429A-B1FB-92CE70F39971}">
  <ds:schemaRefs>
    <ds:schemaRef ds:uri="ESRI.ArcGIS.Mapping.OfficeIntegration.PowerPointInfo"/>
  </ds:schemaRefs>
</ds:datastoreItem>
</file>

<file path=customXml/itemProps24.xml><?xml version="1.0" encoding="utf-8"?>
<ds:datastoreItem xmlns:ds="http://schemas.openxmlformats.org/officeDocument/2006/customXml" ds:itemID="{1929A0DD-E00D-46E2-A09B-D9FF96343845}">
  <ds:schemaRefs>
    <ds:schemaRef ds:uri="ESRI.ArcGIS.Mapping.OfficeIntegration.PowerPointInfo"/>
  </ds:schemaRefs>
</ds:datastoreItem>
</file>

<file path=customXml/itemProps25.xml><?xml version="1.0" encoding="utf-8"?>
<ds:datastoreItem xmlns:ds="http://schemas.openxmlformats.org/officeDocument/2006/customXml" ds:itemID="{60C543EF-376C-46EA-BD85-07A19405F819}">
  <ds:schemaRefs>
    <ds:schemaRef ds:uri="ESRI.ArcGIS.Mapping.OfficeIntegration.PowerPointInfo"/>
  </ds:schemaRefs>
</ds:datastoreItem>
</file>

<file path=customXml/itemProps26.xml><?xml version="1.0" encoding="utf-8"?>
<ds:datastoreItem xmlns:ds="http://schemas.openxmlformats.org/officeDocument/2006/customXml" ds:itemID="{66B04855-3F28-45B8-A2DE-0E4E17BE6FE1}">
  <ds:schemaRefs>
    <ds:schemaRef ds:uri="ESRI.ArcGIS.Mapping.OfficeIntegration.PowerPointInfo"/>
  </ds:schemaRefs>
</ds:datastoreItem>
</file>

<file path=customXml/itemProps27.xml><?xml version="1.0" encoding="utf-8"?>
<ds:datastoreItem xmlns:ds="http://schemas.openxmlformats.org/officeDocument/2006/customXml" ds:itemID="{453BC0F4-90EE-47C5-92CF-2026583C2EDA}">
  <ds:schemaRefs>
    <ds:schemaRef ds:uri="ESRI.ArcGIS.Mapping.OfficeIntegration.PowerPointInfo"/>
  </ds:schemaRefs>
</ds:datastoreItem>
</file>

<file path=customXml/itemProps28.xml><?xml version="1.0" encoding="utf-8"?>
<ds:datastoreItem xmlns:ds="http://schemas.openxmlformats.org/officeDocument/2006/customXml" ds:itemID="{9A589F40-1342-48AB-98ED-BA1545446500}">
  <ds:schemaRefs>
    <ds:schemaRef ds:uri="ESRI.ArcGIS.Mapping.OfficeIntegration.PowerPointInfo"/>
  </ds:schemaRefs>
</ds:datastoreItem>
</file>

<file path=customXml/itemProps29.xml><?xml version="1.0" encoding="utf-8"?>
<ds:datastoreItem xmlns:ds="http://schemas.openxmlformats.org/officeDocument/2006/customXml" ds:itemID="{2B2A4237-DDB6-4379-8BC3-B6F8BBE31FC4}">
  <ds:schemaRefs>
    <ds:schemaRef ds:uri="ESRI.ArcGIS.Mapping.OfficeIntegration.PowerPointInfo"/>
  </ds:schemaRefs>
</ds:datastoreItem>
</file>

<file path=customXml/itemProps3.xml><?xml version="1.0" encoding="utf-8"?>
<ds:datastoreItem xmlns:ds="http://schemas.openxmlformats.org/officeDocument/2006/customXml" ds:itemID="{5668444C-8BF1-4BB8-B6CC-CF30819B385F}">
  <ds:schemaRefs>
    <ds:schemaRef ds:uri="ESRI.ArcGIS.Mapping.OfficeIntegration.PowerPointInfo"/>
  </ds:schemaRefs>
</ds:datastoreItem>
</file>

<file path=customXml/itemProps30.xml><?xml version="1.0" encoding="utf-8"?>
<ds:datastoreItem xmlns:ds="http://schemas.openxmlformats.org/officeDocument/2006/customXml" ds:itemID="{DD54E04F-98BD-4A79-AA8D-7376231365B1}">
  <ds:schemaRefs>
    <ds:schemaRef ds:uri="ESRI.ArcGIS.Mapping.OfficeIntegration.PowerPointInfo"/>
  </ds:schemaRefs>
</ds:datastoreItem>
</file>

<file path=customXml/itemProps31.xml><?xml version="1.0" encoding="utf-8"?>
<ds:datastoreItem xmlns:ds="http://schemas.openxmlformats.org/officeDocument/2006/customXml" ds:itemID="{3EB0CF76-E10C-45C4-956D-76EC02E157D9}">
  <ds:schemaRefs>
    <ds:schemaRef ds:uri="ESRI.ArcGIS.Mapping.OfficeIntegration.PowerPointInfo"/>
  </ds:schemaRefs>
</ds:datastoreItem>
</file>

<file path=customXml/itemProps32.xml><?xml version="1.0" encoding="utf-8"?>
<ds:datastoreItem xmlns:ds="http://schemas.openxmlformats.org/officeDocument/2006/customXml" ds:itemID="{416D3BD9-EE14-46A7-BB4D-4A940AA236CE}">
  <ds:schemaRefs>
    <ds:schemaRef ds:uri="ESRI.ArcGIS.Mapping.OfficeIntegration.PowerPointInfo"/>
  </ds:schemaRefs>
</ds:datastoreItem>
</file>

<file path=customXml/itemProps33.xml><?xml version="1.0" encoding="utf-8"?>
<ds:datastoreItem xmlns:ds="http://schemas.openxmlformats.org/officeDocument/2006/customXml" ds:itemID="{69DA6C9D-B960-4775-B6D0-D3283B5FF615}">
  <ds:schemaRefs>
    <ds:schemaRef ds:uri="ESRI.ArcGIS.Mapping.OfficeIntegration.PowerPointInfo"/>
  </ds:schemaRefs>
</ds:datastoreItem>
</file>

<file path=customXml/itemProps34.xml><?xml version="1.0" encoding="utf-8"?>
<ds:datastoreItem xmlns:ds="http://schemas.openxmlformats.org/officeDocument/2006/customXml" ds:itemID="{B8DF7E1F-1BB8-4CF6-A727-9A2C5BCB2CFA}">
  <ds:schemaRefs>
    <ds:schemaRef ds:uri="http://schemas.microsoft.com/office/2006/metadata/properties"/>
    <ds:schemaRef ds:uri="http://schemas.microsoft.com/office/infopath/2007/PartnerControls"/>
    <ds:schemaRef ds:uri="624ed422-293a-44d2-aed8-abc2299fd19d"/>
    <ds:schemaRef ds:uri="http://schemas.microsoft.com/sharepoint/v3"/>
    <ds:schemaRef ds:uri="4189fe13-c4e3-4dd3-a248-dfd0a89b08b5"/>
  </ds:schemaRefs>
</ds:datastoreItem>
</file>

<file path=customXml/itemProps35.xml><?xml version="1.0" encoding="utf-8"?>
<ds:datastoreItem xmlns:ds="http://schemas.openxmlformats.org/officeDocument/2006/customXml" ds:itemID="{A75DCFB1-0F2E-47D6-939B-7770CB5EF102}">
  <ds:schemaRefs>
    <ds:schemaRef ds:uri="ESRI.ArcGIS.Mapping.OfficeIntegration.PowerPointInfo"/>
  </ds:schemaRefs>
</ds:datastoreItem>
</file>

<file path=customXml/itemProps36.xml><?xml version="1.0" encoding="utf-8"?>
<ds:datastoreItem xmlns:ds="http://schemas.openxmlformats.org/officeDocument/2006/customXml" ds:itemID="{25DFD296-13D3-4B8E-A46D-184C4C34C3A5}">
  <ds:schemaRefs>
    <ds:schemaRef ds:uri="ESRI.ArcGIS.Mapping.OfficeIntegration.PowerPointInfo"/>
  </ds:schemaRefs>
</ds:datastoreItem>
</file>

<file path=customXml/itemProps37.xml><?xml version="1.0" encoding="utf-8"?>
<ds:datastoreItem xmlns:ds="http://schemas.openxmlformats.org/officeDocument/2006/customXml" ds:itemID="{91B17CAB-AD5D-43CF-829E-B3E0C22DFF5C}">
  <ds:schemaRefs>
    <ds:schemaRef ds:uri="ESRI.ArcGIS.Mapping.OfficeIntegration.PowerPointInfo"/>
  </ds:schemaRefs>
</ds:datastoreItem>
</file>

<file path=customXml/itemProps38.xml><?xml version="1.0" encoding="utf-8"?>
<ds:datastoreItem xmlns:ds="http://schemas.openxmlformats.org/officeDocument/2006/customXml" ds:itemID="{A44D074B-4177-4BB5-9668-3E39F86D23D0}">
  <ds:schemaRefs>
    <ds:schemaRef ds:uri="ESRI.ArcGIS.Mapping.OfficeIntegration.PowerPointInfo"/>
  </ds:schemaRefs>
</ds:datastoreItem>
</file>

<file path=customXml/itemProps39.xml><?xml version="1.0" encoding="utf-8"?>
<ds:datastoreItem xmlns:ds="http://schemas.openxmlformats.org/officeDocument/2006/customXml" ds:itemID="{E5FB2F27-30E9-4BF0-AE61-2732FB3844E8}">
  <ds:schemaRefs>
    <ds:schemaRef ds:uri="ESRI.ArcGIS.Mapping.OfficeIntegration.PowerPointInfo"/>
  </ds:schemaRefs>
</ds:datastoreItem>
</file>

<file path=customXml/itemProps4.xml><?xml version="1.0" encoding="utf-8"?>
<ds:datastoreItem xmlns:ds="http://schemas.openxmlformats.org/officeDocument/2006/customXml" ds:itemID="{BFEA51D4-3F91-4D59-82F7-2238F4B8844A}">
  <ds:schemaRefs>
    <ds:schemaRef ds:uri="ESRI.ArcGIS.Mapping.OfficeIntegration.PowerPointInfo"/>
  </ds:schemaRefs>
</ds:datastoreItem>
</file>

<file path=customXml/itemProps40.xml><?xml version="1.0" encoding="utf-8"?>
<ds:datastoreItem xmlns:ds="http://schemas.openxmlformats.org/officeDocument/2006/customXml" ds:itemID="{7BBE11D1-AF0F-4455-8605-2FA44A997631}">
  <ds:schemaRefs>
    <ds:schemaRef ds:uri="http://schemas.microsoft.com/sharepoint/v3/contenttype/forms"/>
  </ds:schemaRefs>
</ds:datastoreItem>
</file>

<file path=customXml/itemProps41.xml><?xml version="1.0" encoding="utf-8"?>
<ds:datastoreItem xmlns:ds="http://schemas.openxmlformats.org/officeDocument/2006/customXml" ds:itemID="{75B5164A-29D4-4E21-84E3-CC9E443A034A}">
  <ds:schemaRefs>
    <ds:schemaRef ds:uri="ESRI.ArcGIS.Mapping.OfficeIntegration.PowerPointInfo"/>
  </ds:schemaRefs>
</ds:datastoreItem>
</file>

<file path=customXml/itemProps42.xml><?xml version="1.0" encoding="utf-8"?>
<ds:datastoreItem xmlns:ds="http://schemas.openxmlformats.org/officeDocument/2006/customXml" ds:itemID="{CE3FC7DA-D4F8-4831-94F0-7596CD7B8791}">
  <ds:schemaRefs>
    <ds:schemaRef ds:uri="ESRI.ArcGIS.Mapping.OfficeIntegration.PowerPointInfo"/>
  </ds:schemaRefs>
</ds:datastoreItem>
</file>

<file path=customXml/itemProps43.xml><?xml version="1.0" encoding="utf-8"?>
<ds:datastoreItem xmlns:ds="http://schemas.openxmlformats.org/officeDocument/2006/customXml" ds:itemID="{FF4973A3-10BD-4B15-8545-BE519B595D24}">
  <ds:schemaRefs>
    <ds:schemaRef ds:uri="ESRI.ArcGIS.Mapping.OfficeIntegration.PowerPointInfo"/>
  </ds:schemaRefs>
</ds:datastoreItem>
</file>

<file path=customXml/itemProps44.xml><?xml version="1.0" encoding="utf-8"?>
<ds:datastoreItem xmlns:ds="http://schemas.openxmlformats.org/officeDocument/2006/customXml" ds:itemID="{06E63F0E-D9C6-4831-BD39-CD56F94CCB37}">
  <ds:schemaRefs>
    <ds:schemaRef ds:uri="ESRI.ArcGIS.Mapping.OfficeIntegration.PowerPointInfo"/>
  </ds:schemaRefs>
</ds:datastoreItem>
</file>

<file path=customXml/itemProps45.xml><?xml version="1.0" encoding="utf-8"?>
<ds:datastoreItem xmlns:ds="http://schemas.openxmlformats.org/officeDocument/2006/customXml" ds:itemID="{43DE9573-55CD-4BEB-A744-AB08E5F632CB}">
  <ds:schemaRefs>
    <ds:schemaRef ds:uri="ESRI.ArcGIS.Mapping.OfficeIntegration.PowerPointInfo"/>
  </ds:schemaRefs>
</ds:datastoreItem>
</file>

<file path=customXml/itemProps46.xml><?xml version="1.0" encoding="utf-8"?>
<ds:datastoreItem xmlns:ds="http://schemas.openxmlformats.org/officeDocument/2006/customXml" ds:itemID="{E4871584-CC61-4B4A-8196-299B6EDCFF1B}">
  <ds:schemaRefs>
    <ds:schemaRef ds:uri="ESRI.ArcGIS.Mapping.OfficeIntegration.PowerPointInfo"/>
  </ds:schemaRefs>
</ds:datastoreItem>
</file>

<file path=customXml/itemProps47.xml><?xml version="1.0" encoding="utf-8"?>
<ds:datastoreItem xmlns:ds="http://schemas.openxmlformats.org/officeDocument/2006/customXml" ds:itemID="{6F8386C2-8E2B-4CE2-8D93-F37EF7646477}">
  <ds:schemaRefs>
    <ds:schemaRef ds:uri="ESRI.ArcGIS.Mapping.OfficeIntegration.PowerPointInfo"/>
  </ds:schemaRefs>
</ds:datastoreItem>
</file>

<file path=customXml/itemProps48.xml><?xml version="1.0" encoding="utf-8"?>
<ds:datastoreItem xmlns:ds="http://schemas.openxmlformats.org/officeDocument/2006/customXml" ds:itemID="{D3D76235-7CA9-4DF9-B99C-B12E8BCE5BE8}">
  <ds:schemaRefs>
    <ds:schemaRef ds:uri="ESRI.ArcGIS.Mapping.OfficeIntegration.PowerPointInfo"/>
  </ds:schemaRefs>
</ds:datastoreItem>
</file>

<file path=customXml/itemProps49.xml><?xml version="1.0" encoding="utf-8"?>
<ds:datastoreItem xmlns:ds="http://schemas.openxmlformats.org/officeDocument/2006/customXml" ds:itemID="{46EFEB79-012D-4E45-A563-E48DC523B62D}">
  <ds:schemaRefs>
    <ds:schemaRef ds:uri="ESRI.ArcGIS.Mapping.OfficeIntegration.PowerPointInfo"/>
  </ds:schemaRefs>
</ds:datastoreItem>
</file>

<file path=customXml/itemProps5.xml><?xml version="1.0" encoding="utf-8"?>
<ds:datastoreItem xmlns:ds="http://schemas.openxmlformats.org/officeDocument/2006/customXml" ds:itemID="{491E65B0-38A4-4935-8A64-5599F5252945}">
  <ds:schemaRefs>
    <ds:schemaRef ds:uri="ESRI.ArcGIS.Mapping.OfficeIntegration.PowerPointInfo"/>
  </ds:schemaRefs>
</ds:datastoreItem>
</file>

<file path=customXml/itemProps50.xml><?xml version="1.0" encoding="utf-8"?>
<ds:datastoreItem xmlns:ds="http://schemas.openxmlformats.org/officeDocument/2006/customXml" ds:itemID="{BA0A13C3-272B-47EE-9ED0-D2C7ABBDA5AB}">
  <ds:schemaRefs>
    <ds:schemaRef ds:uri="ESRI.ArcGIS.Mapping.OfficeIntegration.PowerPointInfo"/>
  </ds:schemaRefs>
</ds:datastoreItem>
</file>

<file path=customXml/itemProps51.xml><?xml version="1.0" encoding="utf-8"?>
<ds:datastoreItem xmlns:ds="http://schemas.openxmlformats.org/officeDocument/2006/customXml" ds:itemID="{DF2754E9-2E6B-4985-93CF-74886E40C2FA}">
  <ds:schemaRefs>
    <ds:schemaRef ds:uri="ESRI.ArcGIS.Mapping.OfficeIntegration.PowerPointInfo"/>
  </ds:schemaRefs>
</ds:datastoreItem>
</file>

<file path=customXml/itemProps52.xml><?xml version="1.0" encoding="utf-8"?>
<ds:datastoreItem xmlns:ds="http://schemas.openxmlformats.org/officeDocument/2006/customXml" ds:itemID="{1FAC47D4-CE6F-4EE8-AD2B-BF45329CC29F}">
  <ds:schemaRefs>
    <ds:schemaRef ds:uri="ESRI.ArcGIS.Mapping.OfficeIntegration.PowerPointInfo"/>
  </ds:schemaRefs>
</ds:datastoreItem>
</file>

<file path=customXml/itemProps53.xml><?xml version="1.0" encoding="utf-8"?>
<ds:datastoreItem xmlns:ds="http://schemas.openxmlformats.org/officeDocument/2006/customXml" ds:itemID="{A64617B0-27CF-44D4-96CA-6A9E14FB7A3C}">
  <ds:schemaRefs>
    <ds:schemaRef ds:uri="ESRI.ArcGIS.Mapping.OfficeIntegration.PowerPointInfo"/>
  </ds:schemaRefs>
</ds:datastoreItem>
</file>

<file path=customXml/itemProps54.xml><?xml version="1.0" encoding="utf-8"?>
<ds:datastoreItem xmlns:ds="http://schemas.openxmlformats.org/officeDocument/2006/customXml" ds:itemID="{A62A8F28-559D-4BBA-A35E-9982CDF930E7}">
  <ds:schemaRefs>
    <ds:schemaRef ds:uri="ESRI.ArcGIS.Mapping.OfficeIntegration.PowerPointInfo"/>
  </ds:schemaRefs>
</ds:datastoreItem>
</file>

<file path=customXml/itemProps55.xml><?xml version="1.0" encoding="utf-8"?>
<ds:datastoreItem xmlns:ds="http://schemas.openxmlformats.org/officeDocument/2006/customXml" ds:itemID="{B5BB638B-EA97-4C40-BBFE-8A9B01302CC7}">
  <ds:schemaRefs>
    <ds:schemaRef ds:uri="ESRI.ArcGIS.Mapping.OfficeIntegration.PowerPointInfo"/>
  </ds:schemaRefs>
</ds:datastoreItem>
</file>

<file path=customXml/itemProps56.xml><?xml version="1.0" encoding="utf-8"?>
<ds:datastoreItem xmlns:ds="http://schemas.openxmlformats.org/officeDocument/2006/customXml" ds:itemID="{F86C7D4E-3DAC-46FE-9AE0-02C8EECD0F9F}">
  <ds:schemaRefs>
    <ds:schemaRef ds:uri="ESRI.ArcGIS.Mapping.OfficeIntegration.PowerPointInfo"/>
  </ds:schemaRefs>
</ds:datastoreItem>
</file>

<file path=customXml/itemProps57.xml><?xml version="1.0" encoding="utf-8"?>
<ds:datastoreItem xmlns:ds="http://schemas.openxmlformats.org/officeDocument/2006/customXml" ds:itemID="{AB2AF479-9080-43C4-A277-65004963E014}">
  <ds:schemaRefs>
    <ds:schemaRef ds:uri="ESRI.ArcGIS.Mapping.OfficeIntegration.PowerPointInfo"/>
  </ds:schemaRefs>
</ds:datastoreItem>
</file>

<file path=customXml/itemProps58.xml><?xml version="1.0" encoding="utf-8"?>
<ds:datastoreItem xmlns:ds="http://schemas.openxmlformats.org/officeDocument/2006/customXml" ds:itemID="{2986D47B-3CD0-46A0-B170-C27AD8D21EF9}">
  <ds:schemaRefs>
    <ds:schemaRef ds:uri="ESRI.ArcGIS.Mapping.OfficeIntegration.PowerPointInfo"/>
  </ds:schemaRefs>
</ds:datastoreItem>
</file>

<file path=customXml/itemProps59.xml><?xml version="1.0" encoding="utf-8"?>
<ds:datastoreItem xmlns:ds="http://schemas.openxmlformats.org/officeDocument/2006/customXml" ds:itemID="{90B3DBE9-29D0-4232-A590-F93FD2C7442D}">
  <ds:schemaRefs>
    <ds:schemaRef ds:uri="ESRI.ArcGIS.Mapping.OfficeIntegration.PowerPointInfo"/>
  </ds:schemaRefs>
</ds:datastoreItem>
</file>

<file path=customXml/itemProps6.xml><?xml version="1.0" encoding="utf-8"?>
<ds:datastoreItem xmlns:ds="http://schemas.openxmlformats.org/officeDocument/2006/customXml" ds:itemID="{2FB9DC50-A360-442F-BE10-E2730069E83F}">
  <ds:schemaRefs>
    <ds:schemaRef ds:uri="ESRI.ArcGIS.Mapping.OfficeIntegration.PowerPointInfo"/>
  </ds:schemaRefs>
</ds:datastoreItem>
</file>

<file path=customXml/itemProps60.xml><?xml version="1.0" encoding="utf-8"?>
<ds:datastoreItem xmlns:ds="http://schemas.openxmlformats.org/officeDocument/2006/customXml" ds:itemID="{56CD55A5-CAA7-4B93-82A8-F75BFED7F8A0}">
  <ds:schemaRefs>
    <ds:schemaRef ds:uri="ESRI.ArcGIS.Mapping.OfficeIntegration.PowerPointInfo"/>
  </ds:schemaRefs>
</ds:datastoreItem>
</file>

<file path=customXml/itemProps61.xml><?xml version="1.0" encoding="utf-8"?>
<ds:datastoreItem xmlns:ds="http://schemas.openxmlformats.org/officeDocument/2006/customXml" ds:itemID="{D371A1ED-A474-4B53-8580-29C1E9A890C4}">
  <ds:schemaRefs>
    <ds:schemaRef ds:uri="ESRI.ArcGIS.Mapping.OfficeIntegration.PowerPointInfo"/>
  </ds:schemaRefs>
</ds:datastoreItem>
</file>

<file path=customXml/itemProps62.xml><?xml version="1.0" encoding="utf-8"?>
<ds:datastoreItem xmlns:ds="http://schemas.openxmlformats.org/officeDocument/2006/customXml" ds:itemID="{5AE33EBD-3FF1-470A-B4F6-873F4D1EB760}">
  <ds:schemaRefs>
    <ds:schemaRef ds:uri="ESRI.ArcGIS.Mapping.OfficeIntegration.PowerPointInfo"/>
  </ds:schemaRefs>
</ds:datastoreItem>
</file>

<file path=customXml/itemProps63.xml><?xml version="1.0" encoding="utf-8"?>
<ds:datastoreItem xmlns:ds="http://schemas.openxmlformats.org/officeDocument/2006/customXml" ds:itemID="{26CD1552-6F4B-4CA6-8330-F3FE71B13C84}">
  <ds:schemaRefs>
    <ds:schemaRef ds:uri="ESRI.ArcGIS.Mapping.OfficeIntegration.PowerPointInfo"/>
  </ds:schemaRefs>
</ds:datastoreItem>
</file>

<file path=customXml/itemProps64.xml><?xml version="1.0" encoding="utf-8"?>
<ds:datastoreItem xmlns:ds="http://schemas.openxmlformats.org/officeDocument/2006/customXml" ds:itemID="{FDC723F6-89C4-4754-AA74-BC0425D9A5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4ed422-293a-44d2-aed8-abc2299fd19d"/>
    <ds:schemaRef ds:uri="4189fe13-c4e3-4dd3-a248-dfd0a89b08b5"/>
    <ds:schemaRef ds:uri="68d4a3a7-438f-4538-99d6-87d1e0d2d01e"/>
    <ds:schemaRef ds:uri="5058d809-1c33-4064-b761-6e4e7311fd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5.xml><?xml version="1.0" encoding="utf-8"?>
<ds:datastoreItem xmlns:ds="http://schemas.openxmlformats.org/officeDocument/2006/customXml" ds:itemID="{621FBFC9-CCA0-4130-ACE7-FF53D47F9A6A}">
  <ds:schemaRefs>
    <ds:schemaRef ds:uri="ESRI.ArcGIS.Mapping.OfficeIntegration.PowerPointInfo"/>
  </ds:schemaRefs>
</ds:datastoreItem>
</file>

<file path=customXml/itemProps66.xml><?xml version="1.0" encoding="utf-8"?>
<ds:datastoreItem xmlns:ds="http://schemas.openxmlformats.org/officeDocument/2006/customXml" ds:itemID="{C6082545-0150-4565-B1AD-3755DF8369F8}">
  <ds:schemaRefs>
    <ds:schemaRef ds:uri="ESRI.ArcGIS.Mapping.OfficeIntegration.PowerPointInfo"/>
  </ds:schemaRefs>
</ds:datastoreItem>
</file>

<file path=customXml/itemProps67.xml><?xml version="1.0" encoding="utf-8"?>
<ds:datastoreItem xmlns:ds="http://schemas.openxmlformats.org/officeDocument/2006/customXml" ds:itemID="{3B8BA86A-7B41-45E8-AFB2-977FD24078B2}">
  <ds:schemaRefs>
    <ds:schemaRef ds:uri="ESRI.ArcGIS.Mapping.OfficeIntegration.PowerPointInfo"/>
  </ds:schemaRefs>
</ds:datastoreItem>
</file>

<file path=customXml/itemProps68.xml><?xml version="1.0" encoding="utf-8"?>
<ds:datastoreItem xmlns:ds="http://schemas.openxmlformats.org/officeDocument/2006/customXml" ds:itemID="{CA646617-0B23-4B00-98F4-37A25B021095}">
  <ds:schemaRefs>
    <ds:schemaRef ds:uri="ESRI.ArcGIS.Mapping.OfficeIntegration.PowerPointInfo"/>
  </ds:schemaRefs>
</ds:datastoreItem>
</file>

<file path=customXml/itemProps69.xml><?xml version="1.0" encoding="utf-8"?>
<ds:datastoreItem xmlns:ds="http://schemas.openxmlformats.org/officeDocument/2006/customXml" ds:itemID="{E56D8988-0679-4196-A862-288D9F40E794}">
  <ds:schemaRefs>
    <ds:schemaRef ds:uri="ESRI.ArcGIS.Mapping.OfficeIntegration.PowerPointInfo"/>
  </ds:schemaRefs>
</ds:datastoreItem>
</file>

<file path=customXml/itemProps7.xml><?xml version="1.0" encoding="utf-8"?>
<ds:datastoreItem xmlns:ds="http://schemas.openxmlformats.org/officeDocument/2006/customXml" ds:itemID="{9494D5E3-7674-4BF0-B367-07A7C354AA8F}">
  <ds:schemaRefs>
    <ds:schemaRef ds:uri="ESRI.ArcGIS.Mapping.OfficeIntegration.PowerPointInfo"/>
  </ds:schemaRefs>
</ds:datastoreItem>
</file>

<file path=customXml/itemProps70.xml><?xml version="1.0" encoding="utf-8"?>
<ds:datastoreItem xmlns:ds="http://schemas.openxmlformats.org/officeDocument/2006/customXml" ds:itemID="{3E24F1F6-DC03-4EE2-A3D2-E2238E28EA03}">
  <ds:schemaRefs>
    <ds:schemaRef ds:uri="ESRI.ArcGIS.Mapping.OfficeIntegration.PowerPointInfo"/>
  </ds:schemaRefs>
</ds:datastoreItem>
</file>

<file path=customXml/itemProps8.xml><?xml version="1.0" encoding="utf-8"?>
<ds:datastoreItem xmlns:ds="http://schemas.openxmlformats.org/officeDocument/2006/customXml" ds:itemID="{09209DF1-BF77-49ED-B7B2-309DEAB940A4}">
  <ds:schemaRefs>
    <ds:schemaRef ds:uri="ESRI.ArcGIS.Mapping.OfficeIntegration.PowerPointInfo"/>
  </ds:schemaRefs>
</ds:datastoreItem>
</file>

<file path=customXml/itemProps9.xml><?xml version="1.0" encoding="utf-8"?>
<ds:datastoreItem xmlns:ds="http://schemas.openxmlformats.org/officeDocument/2006/customXml" ds:itemID="{BB53217C-9ACD-44B0-AE60-B16EE3D5868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Border States PowerPoint Template (3)</Template>
  <TotalTime>2753</TotalTime>
  <Words>4044</Words>
  <Application>Microsoft Office PowerPoint</Application>
  <PresentationFormat>On-screen Show (16:9)</PresentationFormat>
  <Paragraphs>426</Paragraphs>
  <Slides>79</Slides>
  <Notes>22</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79</vt:i4>
      </vt:variant>
    </vt:vector>
  </HeadingPairs>
  <TitlesOfParts>
    <vt:vector size="92" baseType="lpstr">
      <vt:lpstr>Arial</vt:lpstr>
      <vt:lpstr>Arial Black</vt:lpstr>
      <vt:lpstr>Calibri</vt:lpstr>
      <vt:lpstr>Open Sans</vt:lpstr>
      <vt:lpstr>PT Serif</vt:lpstr>
      <vt:lpstr>Roboto</vt:lpstr>
      <vt:lpstr>Source Sans Pro</vt:lpstr>
      <vt:lpstr>Symbol</vt:lpstr>
      <vt:lpstr>Wingdings</vt:lpstr>
      <vt:lpstr>Zilla Slab</vt:lpstr>
      <vt:lpstr>Office Theme</vt:lpstr>
      <vt:lpstr>1_Office Theme</vt:lpstr>
      <vt:lpstr>Acrobat Document</vt:lpstr>
      <vt:lpstr>FMCSA ELDT</vt:lpstr>
      <vt:lpstr>Agenda</vt:lpstr>
      <vt:lpstr>Agenda</vt:lpstr>
      <vt:lpstr>Border States OVERVIEW</vt:lpstr>
      <vt:lpstr>MRO Demo Trucks </vt:lpstr>
      <vt:lpstr>Delivery FLEET</vt:lpstr>
      <vt:lpstr>Delivery FLEET</vt:lpstr>
      <vt:lpstr>Ron Rosenthal</vt:lpstr>
      <vt:lpstr>Long Combination Vehicles</vt:lpstr>
      <vt:lpstr>Fleet Safety Specialist</vt:lpstr>
      <vt:lpstr>What is FMCSA ELDT</vt:lpstr>
      <vt:lpstr>What is FMCSA ELDT</vt:lpstr>
      <vt:lpstr>Federal Commercial Guidelines</vt:lpstr>
      <vt:lpstr>Commercial Motor Vehicle (CMV)</vt:lpstr>
      <vt:lpstr>Commercial Drivers License (CDL)</vt:lpstr>
      <vt:lpstr>Commercial Motor Vehicle Groups</vt:lpstr>
      <vt:lpstr>Intrastate or Interstate Commerce</vt:lpstr>
      <vt:lpstr>ELDT before February 7, 2022</vt:lpstr>
      <vt:lpstr>Required Training Before February</vt:lpstr>
      <vt:lpstr>Required Training Before February</vt:lpstr>
      <vt:lpstr>Certificate of Completion</vt:lpstr>
      <vt:lpstr>Driver Qualification File Documents</vt:lpstr>
      <vt:lpstr>There's a Problem With How We Train Truckers </vt:lpstr>
      <vt:lpstr>Colorado Driver Example</vt:lpstr>
      <vt:lpstr>Colorado Driver Example</vt:lpstr>
      <vt:lpstr>Colorado Driver Example</vt:lpstr>
      <vt:lpstr>ELDT After February 7, 2022</vt:lpstr>
      <vt:lpstr>Commercial Vehicle Training Association</vt:lpstr>
      <vt:lpstr>Who is Considered Entry Level?</vt:lpstr>
      <vt:lpstr>ELDT Requirements</vt:lpstr>
      <vt:lpstr>Trainer Provider Requirements</vt:lpstr>
      <vt:lpstr>Appendix A Required Curriculum</vt:lpstr>
      <vt:lpstr>Appendix A Required Curriculum</vt:lpstr>
      <vt:lpstr>Appendix A Required Curriculum</vt:lpstr>
      <vt:lpstr>Appendix A Required Curriculum</vt:lpstr>
      <vt:lpstr>Appendix A Required Curriculum</vt:lpstr>
      <vt:lpstr>Appendix A Required Curriculum</vt:lpstr>
      <vt:lpstr>Appendix A Required Curriculum</vt:lpstr>
      <vt:lpstr>Appendix A Required Curriculum</vt:lpstr>
      <vt:lpstr>Appendix A Required Curriculum</vt:lpstr>
      <vt:lpstr>SAGE Truck Driving Schools</vt:lpstr>
      <vt:lpstr>SAGE Truck Driving Schools</vt:lpstr>
      <vt:lpstr>SAGE Truck Driving Schools</vt:lpstr>
      <vt:lpstr>SAGE Truck Driving Schools</vt:lpstr>
      <vt:lpstr>PowerPoint Presentation</vt:lpstr>
      <vt:lpstr>Trainer Provider Requirements</vt:lpstr>
      <vt:lpstr>Trainer Provider Requirements</vt:lpstr>
      <vt:lpstr>Trainer Provider Requirements</vt:lpstr>
      <vt:lpstr>Disqualification of Drivers (383.51)</vt:lpstr>
      <vt:lpstr>Disqualification of Drivers (383.51)</vt:lpstr>
      <vt:lpstr>Disqualification of Drivers (383.51)</vt:lpstr>
      <vt:lpstr>Mobile Phone Restrictions</vt:lpstr>
      <vt:lpstr>Trainer Provider Requirements</vt:lpstr>
      <vt:lpstr>Trainer Provider Requirements</vt:lpstr>
      <vt:lpstr>Trainer Provider Requirements</vt:lpstr>
      <vt:lpstr>Trainer Provider Requirements</vt:lpstr>
      <vt:lpstr>Training Provider Registry</vt:lpstr>
      <vt:lpstr>Training Assessments</vt:lpstr>
      <vt:lpstr>Training Certification</vt:lpstr>
      <vt:lpstr>Training Certification</vt:lpstr>
      <vt:lpstr>ELDT Requirements</vt:lpstr>
      <vt:lpstr>Continued TPR Registry Listing </vt:lpstr>
      <vt:lpstr>Implied Training for Non-CDL, CMV</vt:lpstr>
      <vt:lpstr>Implied Training for Non-CDL</vt:lpstr>
      <vt:lpstr>Implied Training for Non-CDL</vt:lpstr>
      <vt:lpstr>Implied Training for Non-CDL</vt:lpstr>
      <vt:lpstr>Training for Non-CDL Summary </vt:lpstr>
      <vt:lpstr>Border States Training Stages Plan </vt:lpstr>
      <vt:lpstr>Border States Training Stages Plan</vt:lpstr>
      <vt:lpstr>Border States Training Stages</vt:lpstr>
      <vt:lpstr>Retile Theory and Nuclear Verdicts</vt:lpstr>
      <vt:lpstr>Reptile Theory</vt:lpstr>
      <vt:lpstr>Reptile Theory</vt:lpstr>
      <vt:lpstr>Vectors to Trouble</vt:lpstr>
      <vt:lpstr>Vectors to Trouble</vt:lpstr>
      <vt:lpstr>Recent Supreme Court Action</vt:lpstr>
      <vt:lpstr>Recent Supreme Court Action</vt:lpstr>
      <vt:lpstr>Questions</vt:lpstr>
      <vt:lpstr>PowerPoint Presentation</vt:lpstr>
    </vt:vector>
  </TitlesOfParts>
  <Company>BSE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Ronald Rosenthal</dc:creator>
  <cp:keywords>Company powerpoint; Company presentation; PowerPoint template; PowerPoint</cp:keywords>
  <cp:lastModifiedBy>Ronald Rosenthal</cp:lastModifiedBy>
  <cp:revision>160</cp:revision>
  <dcterms:created xsi:type="dcterms:W3CDTF">2022-02-23T16:11:07Z</dcterms:created>
  <dcterms:modified xsi:type="dcterms:W3CDTF">2022-07-20T12:57:01Z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0x0101005ACEE3D4A4EF354B8B11EDCA041E0E35</vt:lpwstr>
  </property>
  <property fmtid="{D5CDD505-2E9C-101B-9397-08002B2CF9AE}" pid="3" name="_dlc_DocIdItemGuid">
    <vt:lpwstr>39dc24be-0898-4d2c-ad91-63ab24ef9469</vt:lpwstr>
  </property>
  <property fmtid="{D5CDD505-2E9C-101B-9397-08002B2CF9AE}" pid="4" name="TaxKeyword">
    <vt:lpwstr>1358;#PowerPoint template|c900e042-67da-467d-9381-89f2bd0877ed;#1248;#Company powerpoint|e2758637-f99f-4cd6-b6ee-1b9c6f325aec;#491;#PowerPoint|7d27db8c-e3fa-4d9e-a427-755b780b0fd9;#1449;#Company presentation|f082eaa1-94c8-4e96-8094-b96beb2a4f43</vt:lpwstr>
  </property>
  <property fmtid="{D5CDD505-2E9C-101B-9397-08002B2CF9AE}" pid="5" name="ArticulateGUID">
    <vt:lpwstr>F33695B1-6F97-4094-9EA1-E397C4D58AF1</vt:lpwstr>
  </property>
  <property fmtid="{D5CDD505-2E9C-101B-9397-08002B2CF9AE}" pid="6" name="ArticulatePath">
    <vt:lpwstr>FMCSA ELDT</vt:lpwstr>
  </property>
</Properties>
</file>